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46"/>
  </p:notesMasterIdLst>
  <p:sldIdLst>
    <p:sldId id="256" r:id="rId2"/>
    <p:sldId id="257" r:id="rId3"/>
    <p:sldId id="262" r:id="rId4"/>
    <p:sldId id="287" r:id="rId5"/>
    <p:sldId id="288" r:id="rId6"/>
    <p:sldId id="285" r:id="rId7"/>
    <p:sldId id="289" r:id="rId8"/>
    <p:sldId id="290" r:id="rId9"/>
    <p:sldId id="259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303" r:id="rId20"/>
    <p:sldId id="273" r:id="rId21"/>
    <p:sldId id="304" r:id="rId22"/>
    <p:sldId id="305" r:id="rId23"/>
    <p:sldId id="307" r:id="rId24"/>
    <p:sldId id="306" r:id="rId25"/>
    <p:sldId id="308" r:id="rId26"/>
    <p:sldId id="309" r:id="rId27"/>
    <p:sldId id="274" r:id="rId28"/>
    <p:sldId id="275" r:id="rId29"/>
    <p:sldId id="293" r:id="rId30"/>
    <p:sldId id="276" r:id="rId31"/>
    <p:sldId id="297" r:id="rId32"/>
    <p:sldId id="277" r:id="rId33"/>
    <p:sldId id="280" r:id="rId34"/>
    <p:sldId id="279" r:id="rId35"/>
    <p:sldId id="310" r:id="rId36"/>
    <p:sldId id="278" r:id="rId37"/>
    <p:sldId id="298" r:id="rId38"/>
    <p:sldId id="299" r:id="rId39"/>
    <p:sldId id="300" r:id="rId40"/>
    <p:sldId id="281" r:id="rId41"/>
    <p:sldId id="312" r:id="rId42"/>
    <p:sldId id="302" r:id="rId43"/>
    <p:sldId id="283" r:id="rId44"/>
    <p:sldId id="282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ABF"/>
    <a:srgbClr val="FF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74" autoAdjust="0"/>
  </p:normalViewPr>
  <p:slideViewPr>
    <p:cSldViewPr>
      <p:cViewPr varScale="1">
        <p:scale>
          <a:sx n="111" d="100"/>
          <a:sy n="111" d="100"/>
        </p:scale>
        <p:origin x="100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A9CF6-C16E-4237-B6C9-1E3C3C06567B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0F39D-D98B-4509-ACE8-4670A6B8A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0F39D-D98B-4509-ACE8-4670A6B8A8C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033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297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214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487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399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60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14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95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11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993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2214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443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2568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89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177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31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13FCE-A4BE-4F6B-9A8F-AE2CC0AB1761}" type="datetimeFigureOut">
              <a:rPr lang="ru-RU" smtClean="0"/>
              <a:pPr/>
              <a:t>18.09.2023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935A55C-5E33-4C3C-8CF1-5505E5D2F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91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mailto:tradeunion@hq.febras.ru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530636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all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Делопроизводство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cap="all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профсоюзной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организации</a:t>
            </a:r>
            <a:br>
              <a:rPr lang="ru-RU" b="1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b="1" cap="all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документ </a:t>
            </a:r>
            <a:r>
              <a:rPr lang="ru-RU" sz="20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в переводе с лат</a:t>
            </a:r>
            <a:r>
              <a:rPr lang="ru-RU" sz="2000" b="1" cap="all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b="1" cap="all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all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означает  «способ доказательства, свидетельство»</a:t>
            </a:r>
            <a:endParaRPr lang="ru-RU" sz="2000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7166"/>
            <a:ext cx="8229600" cy="6168178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Документы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профсоюзной организации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ru-RU" sz="1800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информационный источник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ru-RU" sz="1800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средство юридического  доказательства</a:t>
            </a:r>
            <a:endParaRPr lang="ru-RU" sz="1800" b="1" i="1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Профсоюзные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документы являются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юридическим документом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визитной карточкой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дополнительной </a:t>
            </a:r>
            <a:r>
              <a:rPr lang="ru-RU" b="1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рекламой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составной частью </a:t>
            </a:r>
            <a:r>
              <a:rPr lang="ru-RU" b="1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имиджа </a:t>
            </a:r>
            <a:r>
              <a:rPr lang="ru-RU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каждой </a:t>
            </a:r>
            <a:r>
              <a:rPr lang="ru-RU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профсоюзной организации, любого профсоюзного органа.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Виды документов: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Протоколы</a:t>
            </a:r>
            <a:endParaRPr lang="ru-RU" i="1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Постановления</a:t>
            </a:r>
            <a:endParaRPr lang="ru-RU" i="1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Планы работы и программы </a:t>
            </a:r>
            <a:endParaRPr lang="ru-RU" i="1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b="1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Акты</a:t>
            </a:r>
            <a:endParaRPr lang="ru-RU" i="1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Письма, обращения профсоюзных организаций и т.п</a:t>
            </a:r>
            <a:r>
              <a:rPr lang="ru-RU" b="1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b="1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Материалы к профсоюзным собраниям, конференциям, заседаниям профсоюзных комитетов 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b="1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Заявления членов профсоюза</a:t>
            </a:r>
            <a:endParaRPr lang="ru-RU" i="1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/>
              <a:t>	</a:t>
            </a:r>
            <a:endParaRPr lang="ru-RU" b="1" dirty="0" smtClean="0"/>
          </a:p>
          <a:p>
            <a:pPr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dirty="0">
                <a:solidFill>
                  <a:srgbClr val="FF0000"/>
                </a:solidFill>
              </a:rPr>
              <a:t>	</a:t>
            </a:r>
            <a:r>
              <a:rPr lang="ru-RU" b="1" dirty="0" smtClean="0">
                <a:solidFill>
                  <a:srgbClr val="FF0000"/>
                </a:solidFill>
              </a:rPr>
              <a:t>Делопроизводство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/>
              <a:t>комитета профсоюза </a:t>
            </a:r>
            <a:r>
              <a:rPr lang="ru-RU" dirty="0" smtClean="0"/>
              <a:t>– </a:t>
            </a:r>
            <a:r>
              <a:rPr lang="ru-RU" dirty="0"/>
              <a:t>деятельность</a:t>
            </a:r>
            <a:r>
              <a:rPr lang="ru-RU" dirty="0"/>
              <a:t>,  охватывающая оформление, учет и хранение профсоюзной  документации </a:t>
            </a:r>
            <a:r>
              <a:rPr lang="ru-RU" dirty="0" smtClean="0"/>
              <a:t>и  </a:t>
            </a:r>
            <a:r>
              <a:rPr lang="ru-RU" dirty="0"/>
              <a:t>организацию работы с документами.</a:t>
            </a:r>
          </a:p>
          <a:p>
            <a:pPr>
              <a:buNone/>
            </a:pPr>
            <a:r>
              <a:rPr lang="ru-RU" b="1" dirty="0"/>
              <a:t>	</a:t>
            </a:r>
            <a:r>
              <a:rPr lang="ru-RU" b="1" dirty="0">
                <a:solidFill>
                  <a:srgbClr val="FF0000"/>
                </a:solidFill>
              </a:rPr>
              <a:t>Документооборот</a:t>
            </a:r>
            <a:r>
              <a:rPr lang="ru-RU" dirty="0">
                <a:solidFill>
                  <a:srgbClr val="FF0000"/>
                </a:solidFill>
              </a:rPr>
              <a:t> – </a:t>
            </a:r>
            <a:r>
              <a:rPr lang="ru-RU" dirty="0"/>
              <a:t>движение документа в профсоюзной организации с момента его создания (принятия, получения) до завершения исполнения или отправки.</a:t>
            </a:r>
          </a:p>
          <a:p>
            <a:pPr>
              <a:buNone/>
            </a:pPr>
            <a:r>
              <a:rPr lang="ru-RU" b="1" dirty="0"/>
              <a:t>	</a:t>
            </a:r>
            <a:r>
              <a:rPr lang="ru-RU" b="1" dirty="0">
                <a:solidFill>
                  <a:srgbClr val="FF0000"/>
                </a:solidFill>
              </a:rPr>
              <a:t>Дело</a:t>
            </a:r>
            <a:r>
              <a:rPr lang="ru-RU" dirty="0">
                <a:solidFill>
                  <a:srgbClr val="FF0000"/>
                </a:solidFill>
              </a:rPr>
              <a:t> – </a:t>
            </a:r>
            <a:r>
              <a:rPr lang="ru-RU" dirty="0"/>
              <a:t>совокупность профсоюзных документов или документ, относящийся к одному вопросу или направлению профсоюзной деятельности и помещенные в отдельную накопительную папку.</a:t>
            </a:r>
          </a:p>
          <a:p>
            <a:pPr>
              <a:buNone/>
            </a:pPr>
            <a:r>
              <a:rPr lang="ru-RU" dirty="0"/>
              <a:t>	</a:t>
            </a:r>
            <a:r>
              <a:rPr lang="ru-RU" b="1" dirty="0" smtClean="0">
                <a:solidFill>
                  <a:srgbClr val="FF0000"/>
                </a:solidFill>
              </a:rPr>
              <a:t>Номенклатура </a:t>
            </a:r>
            <a:r>
              <a:rPr lang="ru-RU" b="1" dirty="0">
                <a:solidFill>
                  <a:srgbClr val="FF0000"/>
                </a:solidFill>
              </a:rPr>
              <a:t>дел</a:t>
            </a:r>
            <a:r>
              <a:rPr lang="ru-RU" dirty="0">
                <a:solidFill>
                  <a:srgbClr val="FF0000"/>
                </a:solidFill>
              </a:rPr>
              <a:t> -</a:t>
            </a:r>
            <a:r>
              <a:rPr lang="ru-RU" dirty="0"/>
              <a:t> систематизированный перечень наименований дел, заводимых в профсоюзной организации, с указанием сроков их хранения, составленный по определенной форме.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215238" cy="571504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ПРИМЕРНЫЙ ПЕРЕЧЕНЬ ДЕЛ ПРОФСОЮЗНОЙ </a:t>
            </a:r>
            <a:r>
              <a:rPr lang="ru-RU" sz="22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						ОРГАНИЗАЦИИ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3406154"/>
              </p:ext>
            </p:extLst>
          </p:nvPr>
        </p:nvGraphicFramePr>
        <p:xfrm>
          <a:off x="500034" y="908722"/>
          <a:ext cx="8258205" cy="5688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3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7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7461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документа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Срок хранения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80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Документы, определяющие статус</a:t>
                      </a:r>
                      <a:r>
                        <a:rPr lang="ru-RU" sz="1200" b="1" baseline="0" dirty="0" smtClean="0">
                          <a:solidFill>
                            <a:srgbClr val="0070C0"/>
                          </a:solidFill>
                        </a:rPr>
                        <a:t> организации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44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Учредительные документы: протокол о создании первичной профсоюзной организации (ППО)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   Постоянно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544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Устав Профсоюза, изменение и добавления, вносимые в него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Постоянно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544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Устав ППО с изменениями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 добавлениями, вносимые в него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Постоянно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8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Свидетельство о регистрации в Минюсте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Постоянно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544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5.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Копии документов, направляемых в Минюст, для ежегодного подтверждения своей деятельности как юридического лица.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лет по истечению срока полномочий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9800">
                <a:tc gridSpan="3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42852"/>
            <a:ext cx="7025434" cy="549844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ПРИМЕРНЫЙ ПЕРЕЧЕНЬ ДЕЛ </a:t>
            </a:r>
            <a:r>
              <a:rPr lang="ru-RU" sz="22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ПРОФСОЮЗНОЙ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				</a:t>
            </a:r>
            <a:r>
              <a:rPr lang="ru-RU" sz="22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ОРГАНИЗАЦИИ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6417728"/>
              </p:ext>
            </p:extLst>
          </p:nvPr>
        </p:nvGraphicFramePr>
        <p:xfrm>
          <a:off x="428596" y="980728"/>
          <a:ext cx="8258205" cy="5981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3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7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3671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документа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Срок хранения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85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Организационные</a:t>
                      </a:r>
                      <a:r>
                        <a:rPr lang="ru-RU" sz="1200" b="1" baseline="0" dirty="0" smtClean="0">
                          <a:solidFill>
                            <a:srgbClr val="0070C0"/>
                          </a:solidFill>
                        </a:rPr>
                        <a:t> вопросы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51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Постановления, инструктивные письма и др. документы вышестоящих выборных профсоюзных органов.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ДМН  (до минования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надобности)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20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Постановления, решения и информационные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письма местных органов власти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ДМН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20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Приказы, распоряжения руководителя предприятия, учреждения, организации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ДМН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51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Протоколы отчетно-выборных профсоюзных собраний ( конференций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),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активов и материалы к ним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Постоянно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51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Материалы по организации проведения профсоюзных собраний(конференций): выписки из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протоколов об избрании делегатов, графики собраний и т.п.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лет по истечению срока полномочий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20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Протоколы заседаний профсоюзного комитета (его президиума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 и материалы к ним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Постоянно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767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Планы работы профсоюзного комитета и постоянных комиссий.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ДМН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51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Документы по организации работы цехкомов(профбюро) и их комиссий: списки , справки об их деятельности и т.д.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лет по истечению срока полномочий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51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Документы по организации работы профгрупп: списки профгруппоргов, справки об их деятельности и т.д.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лет по истечению срока полномочий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51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Документы 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комиссий профсоюзного комитета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лет по истечению срока полномочий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651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Коллективный договор и материалы по контролю над его выполнением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Постоянно</a:t>
                      </a:r>
                    </a:p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520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352800" algn="l"/>
                        </a:tabLs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Статистические отчеты.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Постоянно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520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Материалы по обучению профсоюзных кадров и актива(учебные планы,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списки. Графики и т.д.)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Срок полномочий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5976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Письма, заявления членов Профсоюза.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лет по истечению срока полномочий</a:t>
                      </a:r>
                    </a:p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984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  <a:p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Заявления о приеме в Профсоюз, списки исключенных и вышедших из Профсоюза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Постоянно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651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Заявления членов Профсоюза о безналичной  уплате членских взносов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Постоянно</a:t>
                      </a:r>
                    </a:p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2767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Переписка по вопросам профсоюзной работы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лет </a:t>
                      </a: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215238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2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ПРИМЕРНЫЙ ПЕРЕЧЕНЬ ДЕЛ ПРОФСОЮЗНОЙ ОРГАНИЗАЦИИ</a:t>
            </a:r>
            <a:r>
              <a:rPr lang="ru-RU" sz="2200" dirty="0" smtClean="0"/>
              <a:t/>
            </a:r>
            <a:br>
              <a:rPr lang="ru-RU" sz="2200" dirty="0" smtClean="0"/>
            </a:br>
            <a:endParaRPr lang="ru-RU" sz="2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3864033"/>
              </p:ext>
            </p:extLst>
          </p:nvPr>
        </p:nvGraphicFramePr>
        <p:xfrm>
          <a:off x="500034" y="1484785"/>
          <a:ext cx="8258205" cy="423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3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7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600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документа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Срок хранения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878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Делопроизводство</a:t>
                      </a:r>
                      <a:endParaRPr lang="ru-RU" sz="1200" b="1" dirty="0">
                        <a:solidFill>
                          <a:srgbClr val="0070C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87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Инструкции, указания, положения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 вопросам работы с документами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ДМН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03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2.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Номенклатура дел, описи на дела постоянного срока хранения, акты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 уничтожение дел профкома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ДМН (не менее 10-ти лет)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60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Журналы регистрации входящей и исходящей корреспонденции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 лет по истечению срока полномочий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87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Журнал (карточки) учета членов Профсоюза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Постоянно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42852"/>
            <a:ext cx="7215238" cy="57150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2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ПРИМЕРНЫЙ ПЕРЕЧЕНЬ ДЕЛ ПРОФСОЮЗНОЙ ОРГАНИЗАЦИИ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465670"/>
              </p:ext>
            </p:extLst>
          </p:nvPr>
        </p:nvGraphicFramePr>
        <p:xfrm>
          <a:off x="500034" y="642918"/>
          <a:ext cx="8258205" cy="5808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3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7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6865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документа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Срок хранения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86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 </a:t>
                      </a:r>
                      <a:r>
                        <a:rPr lang="ru-RU" sz="1600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</a:rPr>
                        <a:t>Бухгалтерия</a:t>
                      </a:r>
                      <a:r>
                        <a:rPr lang="ru-RU" sz="1600" baseline="0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</a:rPr>
                        <a:t> профсоюзного комитета</a:t>
                      </a:r>
                      <a:endParaRPr lang="ru-RU" sz="16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Инструкции, указания, положения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 финансовой работе, бухгалтерскому учету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ДМН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Сметы доходов-расходов, штатные расписания,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дополнения, годовые финансовые отчеты и бухгалтерские балансы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Постоянно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Кассовые, банковские документы со всеми приложениями к последним(счета, накладные, квитанции, акты, авансовые отчеты,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договоры, заявления на материальную помощь и т.д.)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 лет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по истечению срока полномочий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Журнал регистрации банковских поручений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 лет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по истечению срока полномочий</a:t>
                      </a:r>
                      <a:endParaRPr lang="ru-RU" sz="12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Кассовая (главная) книга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 лет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по истечению срока полномочий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Книга (картотека) материально-хозяйственного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учета профкома</a:t>
                      </a: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 лет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по истечению срока полномочий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Акты ревизий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финансово-хозяйственной деятельности профкома, приемо-сдаточные акты материально ответственных лиц, в том числе составляемые при переизбрании председателя профкома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 лет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по истечению срока полномочий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Переписка по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финансовым вопросам с организациями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 лет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Книг учета полученных и выданных профсоюзных билетов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021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 лет после регистрации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86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в ППО, которые имеют штатных работников, должны быть документы,</a:t>
                      </a:r>
                      <a:r>
                        <a:rPr lang="ru-RU" sz="1200" b="1" baseline="0" dirty="0" smtClean="0">
                          <a:solidFill>
                            <a:srgbClr val="0070C0"/>
                          </a:solidFill>
                        </a:rPr>
                        <a:t> обозначающие работу с личным составом(штатом) профкома</a:t>
                      </a:r>
                      <a:endParaRPr lang="ru-RU" sz="1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Распоряжения, приказы председателя профкома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 о приеме на работу и кадровом движении штатных работников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75 лет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Личные дела, личные карточки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75 лет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8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Распоряжения о командировках, поощрениях, благодарностях и т.д.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 лет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>
                <a:solidFill>
                  <a:srgbClr val="0070C0"/>
                </a:solidFill>
              </a:rPr>
              <a:t>Примерная номенклатура дел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6077912"/>
              </p:ext>
            </p:extLst>
          </p:nvPr>
        </p:nvGraphicFramePr>
        <p:xfrm>
          <a:off x="500034" y="476674"/>
          <a:ext cx="8229600" cy="5987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9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5683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Наименование документа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   Срок хранения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367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Устав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первичной профсоюзной организации, Устав Профсоюза, положения о комиссиях и др.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 Постоянно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367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Планы работы профсоюзного комитета и постоянных комиссий.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ДМН (до минования  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 надобности)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683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Протоколы  профсоюзных собраний (конференций)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Постоянно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367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Протоколы отчетно-выборных профсоюзных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собраний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(конференций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Постоянно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367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Протоколы заседаний профсоюзного комитета (его президиума).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Постоянно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367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Журнал (карточки) учета членов Профсоюза.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    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Постоянно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965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Коллективный договор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Постоянно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367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Письма, заявления членов Профсоюза.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лет по истечению срока полномочий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683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Сметы, финансовые отчеты и другие финансовые документы.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Постоянно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5683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335280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Статистические отчеты.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Постоянно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1367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Постановления инструктивные письма и др. документы вышестоящих профсоюзных органов.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ДМН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8244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Методические материалы вышестоящих органов профсоюза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ДМН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1367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Журнал регистрации входящей и исходящей корреспонденции.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    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Постоянно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91367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Материалы ревизионной комиссии.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Материалы работы комиссий профсоюзного комитета.</a:t>
                      </a: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лет по истечению срока полномочий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91367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Заявления о приеме в Профсоюз, акты уничтожения  профсоюзных документов исключенных и вышедших из Профсоюза.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Постоянно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91367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Материалы подготовки профсоюзных собраний, заседаний профкома, справки, аналитические данные и т.д.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лет по истечению срока полномочий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91367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Заявления членов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Профсоюза о приеме в профсоюз и об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уплате членских взносов.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    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Постоянно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4500562" y="5072074"/>
            <a:ext cx="3857652" cy="13573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00562" y="3714752"/>
            <a:ext cx="3786214" cy="12858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00562" y="2285992"/>
            <a:ext cx="3786214" cy="13573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00562" y="857232"/>
            <a:ext cx="3786214" cy="13573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0034" y="5000636"/>
            <a:ext cx="3571900" cy="13573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034" y="3714752"/>
            <a:ext cx="3643338" cy="121444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596" y="2357430"/>
            <a:ext cx="3714776" cy="12858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596" y="857232"/>
            <a:ext cx="3714776" cy="14287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Классификация документов:</a:t>
            </a:r>
            <a:br>
              <a:rPr lang="ru-RU" sz="2800" b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3786214" cy="557216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u="sng" dirty="0">
                <a:solidFill>
                  <a:srgbClr val="FF0000"/>
                </a:solidFill>
              </a:rPr>
              <a:t>По способу документирования: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ru-RU" dirty="0"/>
              <a:t>Рукописные</a:t>
            </a:r>
          </a:p>
          <a:p>
            <a:pPr lvl="0"/>
            <a:r>
              <a:rPr lang="ru-RU" dirty="0"/>
              <a:t>Электронные</a:t>
            </a:r>
          </a:p>
          <a:p>
            <a:pPr lvl="0"/>
            <a:r>
              <a:rPr lang="ru-RU" dirty="0"/>
              <a:t>Графические</a:t>
            </a:r>
          </a:p>
          <a:p>
            <a:pPr lvl="0"/>
            <a:r>
              <a:rPr lang="ru-RU" dirty="0"/>
              <a:t>Кино- фото- </a:t>
            </a:r>
            <a:r>
              <a:rPr lang="ru-RU" dirty="0" err="1"/>
              <a:t>фонодокументы</a:t>
            </a:r>
            <a:endParaRPr lang="ru-RU" dirty="0"/>
          </a:p>
          <a:p>
            <a:pPr>
              <a:buNone/>
            </a:pPr>
            <a:endParaRPr lang="ru-RU" b="1" u="sng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По </a:t>
            </a:r>
            <a:r>
              <a:rPr lang="ru-RU" b="1" u="sng" dirty="0">
                <a:solidFill>
                  <a:srgbClr val="FF0000"/>
                </a:solidFill>
              </a:rPr>
              <a:t>сфере использования: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ru-RU" dirty="0"/>
              <a:t>Организационно-распорядительные</a:t>
            </a:r>
          </a:p>
          <a:p>
            <a:pPr lvl="0"/>
            <a:r>
              <a:rPr lang="ru-RU" dirty="0"/>
              <a:t>Финансово- бухгалтерские</a:t>
            </a:r>
          </a:p>
          <a:p>
            <a:pPr lvl="0"/>
            <a:r>
              <a:rPr lang="ru-RU" dirty="0"/>
              <a:t>Отчетно-статистические</a:t>
            </a:r>
          </a:p>
          <a:p>
            <a:pPr>
              <a:buNone/>
            </a:pPr>
            <a:endParaRPr lang="ru-RU" b="1" u="sng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b="1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По </a:t>
            </a:r>
            <a:r>
              <a:rPr lang="ru-RU" b="1" u="sng" dirty="0">
                <a:solidFill>
                  <a:srgbClr val="FF0000"/>
                </a:solidFill>
              </a:rPr>
              <a:t>месту составления: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ru-RU" dirty="0"/>
              <a:t>Входящие</a:t>
            </a:r>
          </a:p>
          <a:p>
            <a:pPr lvl="0"/>
            <a:r>
              <a:rPr lang="ru-RU" dirty="0"/>
              <a:t>Исходящие</a:t>
            </a:r>
          </a:p>
          <a:p>
            <a:pPr lvl="0"/>
            <a:r>
              <a:rPr lang="ru-RU" dirty="0"/>
              <a:t>Составленные и используемые </a:t>
            </a:r>
            <a:r>
              <a:rPr lang="ru-RU" dirty="0" smtClean="0"/>
              <a:t>в </a:t>
            </a:r>
            <a:r>
              <a:rPr lang="ru-RU" dirty="0"/>
              <a:t>самой организации</a:t>
            </a:r>
          </a:p>
          <a:p>
            <a:pPr>
              <a:buNone/>
            </a:pPr>
            <a:endParaRPr lang="ru-RU" b="1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По </a:t>
            </a:r>
            <a:r>
              <a:rPr lang="ru-RU" b="1" u="sng" dirty="0">
                <a:solidFill>
                  <a:srgbClr val="FF0000"/>
                </a:solidFill>
              </a:rPr>
              <a:t>грифу доступности: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ru-RU" dirty="0"/>
              <a:t>Открытые (несекретные)</a:t>
            </a:r>
          </a:p>
          <a:p>
            <a:pPr lvl="0"/>
            <a:r>
              <a:rPr lang="ru-RU" dirty="0"/>
              <a:t>С грифом ограничения доступа</a:t>
            </a:r>
          </a:p>
          <a:p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643438" y="928670"/>
            <a:ext cx="3714776" cy="564360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 происхождению: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Официальные (служебные)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Личные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3200" b="1" u="sng" dirty="0" smtClean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3200" b="1" u="sng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3200" b="1" u="sng" dirty="0">
              <a:solidFill>
                <a:srgbClr val="FF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 юридической значимости: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Подлинники (оригиналы)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Копии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Заверенные копии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Дубликаты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 форме изложения: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Индивидуальные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Трафаретные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Типовые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1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 срокам хранения: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Постоянного хранения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Долговременного хранения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Временного хранения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1" y="476672"/>
            <a:ext cx="7202760" cy="108012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1.Организационные и нормативно-уставные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документы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3" y="1772816"/>
            <a:ext cx="7274768" cy="46085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sz="30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Устав вышестоящей </a:t>
            </a:r>
            <a:r>
              <a:rPr lang="ru-RU" sz="30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организации профсоюза</a:t>
            </a:r>
            <a:endParaRPr lang="ru-RU" sz="3000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Коллективный договор, </a:t>
            </a:r>
            <a:r>
              <a:rPr lang="ru-RU" sz="30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Соглашение</a:t>
            </a:r>
            <a:endParaRPr lang="ru-RU" sz="3000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Устав </a:t>
            </a:r>
            <a:r>
              <a:rPr lang="ru-RU" sz="30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первичной </a:t>
            </a:r>
            <a:r>
              <a:rPr lang="ru-RU" sz="30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организации профсоюза</a:t>
            </a:r>
            <a:endParaRPr lang="ru-RU" sz="3000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0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Положения </a:t>
            </a:r>
            <a:r>
              <a:rPr lang="ru-RU" sz="30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 постоянных комиссиях</a:t>
            </a:r>
          </a:p>
          <a:p>
            <a:r>
              <a:rPr lang="ru-RU" sz="30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Планы работы профсоюзного комитета, его структурных звеньев, постоянных комиссий</a:t>
            </a:r>
          </a:p>
          <a:p>
            <a:pPr lvl="0"/>
            <a:r>
              <a:rPr lang="ru-RU" sz="30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Протоколы </a:t>
            </a:r>
            <a:r>
              <a:rPr lang="ru-RU" sz="30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профсоюзных собраний, конференций</a:t>
            </a:r>
          </a:p>
          <a:p>
            <a:pPr lvl="0"/>
            <a:r>
              <a:rPr lang="ru-RU" sz="30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Решения заседаний профсоюзного комитета</a:t>
            </a:r>
          </a:p>
          <a:p>
            <a:r>
              <a:rPr lang="ru-RU" sz="30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Организационно-уставные рекомендации, инструкции и др.</a:t>
            </a:r>
          </a:p>
          <a:p>
            <a:endParaRPr lang="ru-RU" sz="3000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3000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Распорядительные (управленческие) документы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0929"/>
            <a:ext cx="8229600" cy="331236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  <a:p>
            <a:pPr lvl="0"/>
            <a:r>
              <a:rPr lang="ru-RU" sz="32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Постановления, резолюции </a:t>
            </a:r>
            <a:r>
              <a:rPr lang="ru-RU" sz="32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собраний, конференций, выборных профсоюзных органов и их </a:t>
            </a:r>
            <a:r>
              <a:rPr lang="ru-RU" sz="32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президиумов </a:t>
            </a:r>
            <a:endParaRPr lang="ru-RU" sz="3200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Распоряжения председателя</a:t>
            </a:r>
          </a:p>
          <a:p>
            <a:pPr lvl="0">
              <a:buNone/>
            </a:pPr>
            <a:endParaRPr lang="ru-RU" sz="3200" dirty="0" smtClean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7478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3.Информационно-справочные документы:</a:t>
            </a:r>
            <a:b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71612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Финансовые документы профсоюзного комитета (сметы, отчеты, и др.)</a:t>
            </a:r>
          </a:p>
          <a:p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Материалы ревизионной комиссии</a:t>
            </a:r>
          </a:p>
          <a:p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Статистические отчеты</a:t>
            </a:r>
          </a:p>
          <a:p>
            <a:pPr lvl="0"/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Справки и др. материалы по подготовке заседаний профсоюзного комитета и собраний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Аналитические </a:t>
            </a:r>
            <a:r>
              <a:rPr lang="ru-RU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записки</a:t>
            </a:r>
          </a:p>
          <a:p>
            <a:pPr lvl="0"/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Докладные </a:t>
            </a:r>
            <a:r>
              <a:rPr lang="ru-RU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записки</a:t>
            </a:r>
          </a:p>
          <a:p>
            <a:pPr lvl="0"/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Акты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Письма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Заявления, в т.ч.заявления  о приеме в Профсоюз  и копии заявлений членов профсоюза об уплате профсоюзных взносов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Обращения</a:t>
            </a:r>
          </a:p>
          <a:p>
            <a:pPr lvl="0"/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Журнал учета членов профсоюза</a:t>
            </a:r>
          </a:p>
          <a:p>
            <a:pPr lvl="0"/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Журнал входящей и исходящей документации</a:t>
            </a:r>
          </a:p>
          <a:p>
            <a:pPr lvl="0"/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Постановления, нормативные и методические материалы  вышестоящих профсоюзных органов</a:t>
            </a:r>
          </a:p>
          <a:p>
            <a:pPr lvl="0"/>
            <a:endParaRPr lang="ru-RU" dirty="0" smtClean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186766" cy="1500198"/>
          </a:xfrm>
        </p:spPr>
        <p:txBody>
          <a:bodyPr>
            <a:normAutofit/>
          </a:bodyPr>
          <a:lstStyle/>
          <a:p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Обладать юридической силой документ будет  только в том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случае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если он основан на  действующем законодательстве.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9" y="1785926"/>
            <a:ext cx="7490792" cy="466741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Профсоюзные документы пишутся в официально-деловом стиле и должны отвечать следующим требованиям:</a:t>
            </a:r>
          </a:p>
          <a:p>
            <a:pPr lvl="0">
              <a:buFont typeface="Wingdings" pitchFamily="2" charset="2"/>
              <a:buChar char="Ø"/>
            </a:pPr>
            <a:r>
              <a:rPr lang="ru-RU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краткость и  точность изложения, простота </a:t>
            </a:r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стиля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смысловая емкость текста и отдельных формулировок (не должно быть двоякого  толкования</a:t>
            </a:r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последовательность изложения материала, </a:t>
            </a:r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логичность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обоснованность выводов и предлагаемых </a:t>
            </a:r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решений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единообразие по всему документу наименований профсоюзных организаций, различных </a:t>
            </a:r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терминов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использование слов, признанных общелитературной </a:t>
            </a:r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нормой</a:t>
            </a:r>
          </a:p>
          <a:p>
            <a:pPr>
              <a:buFont typeface="Wingdings" pitchFamily="2" charset="2"/>
              <a:buChar char="Ø"/>
            </a:pPr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Установлены два стандартных формата бланков документов - А4 (210 </a:t>
            </a:r>
            <a:r>
              <a:rPr lang="ru-RU" i="1" dirty="0" err="1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 297 мм) и А5 (148 </a:t>
            </a:r>
            <a:r>
              <a:rPr lang="ru-RU" i="1" dirty="0" err="1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 210 мм).</a:t>
            </a:r>
          </a:p>
          <a:p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Каждый лист документа, оформленный как на бланке, так и без него, должен иметь поля не менее:</a:t>
            </a:r>
          </a:p>
          <a:p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20 мм - левое;</a:t>
            </a:r>
          </a:p>
          <a:p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10 мм - правое;</a:t>
            </a:r>
          </a:p>
          <a:p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20 мм - верхнее;</a:t>
            </a:r>
          </a:p>
          <a:p>
            <a:r>
              <a:rPr lang="ru-RU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20 мм - нижнее</a:t>
            </a:r>
            <a:r>
              <a:rPr lang="ru-RU" i="1" dirty="0" smtClean="0">
                <a:solidFill>
                  <a:srgbClr val="010ABF"/>
                </a:solidFill>
              </a:rPr>
              <a:t>.</a:t>
            </a:r>
          </a:p>
          <a:p>
            <a:pPr lvl="0">
              <a:buFont typeface="Wingdings" pitchFamily="2" charset="2"/>
              <a:buChar char="Ø"/>
            </a:pP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ПОСТАНОВЛЕНИЯ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(для руководящих и исполнительных профсоюзных органов - конференции, собрания, комитеты профсоюза)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РАСПОРЯЖЕНИЯ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(для индивидуальных выборных профсоюзных органов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ПРОТОКОЛ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 документ профсоюзной организации, в котором последовательно и в полном объеме зафиксирован весь ход проведения собрания или заседания выборного органа профсоюза и  принятые ими решения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Виды протоколов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Полный протокол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предполагает фиксацию не только  обсуждавшихся вопросов, принятых решений и фамилий выступавших, но и достаточно подробные записи содержания докладов и выступлений участников заседания, всех высказанных мнений, прозвучавших вопросов и реплик, замечаний и т.п. Полный протокол ведут при необходимости подробного документирования заседания.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Краткий протокол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отражает обсуждавшиеся  на заседании вопросы, фамилии докладчиков и принятые решения. Такой протокол  рекомендуется вести в тех случаях, когда заседание носит оперативный характер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Составные части протокола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Преамбула (констатирующая часть)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Порядок голосования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Постановляющая часть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535785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Реквизиты протокола: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наименование профсоюзной организации</a:t>
            </a:r>
          </a:p>
          <a:p>
            <a:pPr lvl="1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наименование профсоюзного органа</a:t>
            </a:r>
          </a:p>
          <a:p>
            <a:pPr lvl="1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наименование вида документа (протокол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заголовок (чего, например, общего собрания, конференции, заседания профкома)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регистрационный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номер, дата, время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место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проведения</a:t>
            </a: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</a:p>
          <a:p>
            <a:pPr lvl="1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сведения о лицах, принявших участие в мероприятии</a:t>
            </a:r>
            <a:r>
              <a:rPr lang="ru-RU" dirty="0" smtClean="0"/>
              <a:t>: </a:t>
            </a:r>
          </a:p>
          <a:p>
            <a:pPr marL="457200" lvl="1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-количественный состав профсоюзного органа</a:t>
            </a:r>
          </a:p>
          <a:p>
            <a:pPr marL="457200" lvl="1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-список присутствующих на мероприятии</a:t>
            </a:r>
          </a:p>
          <a:p>
            <a:pPr marL="457200" lvl="1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-председательствующий данного мероприятия</a:t>
            </a:r>
          </a:p>
          <a:p>
            <a:pPr marL="457200" lvl="1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-секретарь данного мероприятия</a:t>
            </a:r>
          </a:p>
          <a:p>
            <a:pPr marL="457200" lvl="1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-сведения о лицах, проводивших подсчет голосов</a:t>
            </a:r>
          </a:p>
          <a:p>
            <a:pPr lvl="1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повестка дня</a:t>
            </a:r>
          </a:p>
          <a:p>
            <a:pPr lvl="1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результаты голосования по каждому вопросу повестки дня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сведения о лицах, голосовавших против принятия решения собрания и потребовавших внести запись об этом в протокол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текст</a:t>
            </a:r>
          </a:p>
          <a:p>
            <a:pPr lvl="1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подписи</a:t>
            </a:r>
          </a:p>
          <a:p>
            <a:pPr>
              <a:buNone/>
            </a:pPr>
            <a:r>
              <a:rPr lang="ru-RU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Нумерация</a:t>
            </a:r>
            <a:r>
              <a:rPr lang="ru-RU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протоколов собраний, заседаний профсоюзного комитета ведется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течение срока полномочий профоргана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58259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Примерные образцы оформления протоколов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7072362" cy="5286412"/>
          </a:xfrm>
          <a:solidFill>
            <a:srgbClr val="FFFFCC"/>
          </a:solidFill>
        </p:spPr>
        <p:txBody>
          <a:bodyPr>
            <a:normAutofit fontScale="62500" lnSpcReduction="20000"/>
          </a:bodyPr>
          <a:lstStyle/>
          <a:p>
            <a:pPr lvl="1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215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Наименование всероссийской организации профсоюза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Наименование областной организации профсоюза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наименование первичной профсоюзной организации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Профсоюза (полное)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(краткое наименование ППО)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ПРОТОКОЛ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ОТЧЕТНОГО (ОТЧЕТНО-ВЫБОРНОГО) СОБРАНИЯ №__</a:t>
            </a:r>
            <a:endParaRPr lang="ru-RU" sz="2800" i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Адрес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		Дата проведения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ул.        д.   				время проведения(от и до)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учете в первичной профсоюзной организации состоит_____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чл.профсоюза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собрании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присутствуют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_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чл.профсоюза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Кворум для принятия решения имеется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Приглашенные: (ф.и.о., должность)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Председательствующий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____________________________________	ФИО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Секретарь (секретариат) собрания</a:t>
            </a:r>
            <a:r>
              <a:rPr lang="ru-RU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__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ru-RU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ФИО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Члены рабочего президиума собрания: (список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Счетная комиссия в составе: ФИО,ФИО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lnSpc>
                <a:spcPct val="120000"/>
              </a:lnSpc>
              <a:spcBef>
                <a:spcPts val="0"/>
              </a:spcBef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ЛИБО</a:t>
            </a:r>
          </a:p>
          <a:p>
            <a:pPr lvl="1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ПРОТОКОЛ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ОТЧЕТНОЙ (ОТЧЕТНО-ВЫБОРНОЙ) КОНФЕРЕНЦИИ №</a:t>
            </a:r>
            <a:endParaRPr lang="ru-RU" sz="2800" i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Адрес					Дата проведения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ул.        д.     				время проведения (от и до)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конференцию избрано				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_______делегатов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конференции присутствуют			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_______ делегатов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Кворум для принятия решения имеется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Приглашенные: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Председательствующий:                                        			ФИО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Секретарь конференции	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	Ф.И.О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Члены рабочего президиума конференции: (список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Счетная комиссия в составе: ФИО,ФИО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buNone/>
            </a:pP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  <a:solidFill>
            <a:srgbClr val="FFFFCC"/>
          </a:solidFill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ПОВЕСТКА ДНЯ: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Отчетный доклад председателя ППО за период…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Отчетный доклад контрольно-ревизионной комиссии ППО за период…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Выборы председателя ППО на период…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Выборы профкома ППО на период…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5.Выборы Контрольно-ревизионной комиссии ППО на период…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 Выборы представителя от ППО название в руководящий орган вышестоящего профсоюза 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7.Выборы делегатов на конференцию (название мероприятия) вышестоящего профсоюза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8. Утверждение сметы доходов-расходов ППО (в %)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9.Разное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1.СЛУШАЛИ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: Доклад председателя первичной профсоюзной организации «Отчет о работе профсоюзного комитета за период с (месяц, год) по (месяц, год) и задачи на предстоящий период». (Доклад на ____ листах прилагается).</a:t>
            </a:r>
          </a:p>
          <a:p>
            <a:pPr>
              <a:spcBef>
                <a:spcPts val="0"/>
              </a:spcBef>
            </a:pP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2. СЛУШАЛИ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: Отчет председателя контрольно-ревизионной комиссии первичной профсоюзной организации (отчет о работе контрольно-ревизионной комиссии за период с (месяц, год) по (месяц, год). (Доклад на ____ листах прилагается).</a:t>
            </a:r>
          </a:p>
          <a:p>
            <a:pPr>
              <a:spcBef>
                <a:spcPts val="0"/>
              </a:spcBef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По отчетным докладам профсоюзного комитета и контрольно-ревизионной комиссии в прениях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ВЫСТУПИЛИ: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Ф.И.О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краткая запись выступления или указание, что текст на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________листах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прилагается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spcBef>
                <a:spcPts val="0"/>
              </a:spcBef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ГОЛОСОВАЛИ: (учитывается количество только делегатов либо участников собрания, без приглашенных)</a:t>
            </a:r>
          </a:p>
          <a:p>
            <a:pPr>
              <a:spcBef>
                <a:spcPts val="0"/>
              </a:spcBef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ЗА-     голосов</a:t>
            </a:r>
          </a:p>
          <a:p>
            <a:pPr>
              <a:spcBef>
                <a:spcPts val="0"/>
              </a:spcBef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ПРОТИВ-           голосов</a:t>
            </a:r>
          </a:p>
          <a:p>
            <a:pPr>
              <a:spcBef>
                <a:spcPts val="0"/>
              </a:spcBef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ВОЗДЕРЖАЛИСЬ-          голосов</a:t>
            </a:r>
          </a:p>
          <a:p>
            <a:pPr>
              <a:spcBef>
                <a:spcPts val="0"/>
              </a:spcBef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Решение принято (</a:t>
            </a:r>
            <a:r>
              <a:rPr lang="ru-RU" sz="11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 протоколе записывается то решение, за которое проголосовало большинство)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ПОСТАНОВИЛИ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1.Оценить работу профкома ППО (наименование организации) за период как удовлетворительную.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2.Утвердить отчет контрольно-ревизионной комиссии ППО (наименование организации).</a:t>
            </a:r>
          </a:p>
          <a:p>
            <a:pPr>
              <a:buNone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167038"/>
          </a:xfrm>
          <a:solidFill>
            <a:srgbClr val="FFFFCC"/>
          </a:solidFill>
        </p:spPr>
        <p:txBody>
          <a:bodyPr>
            <a:normAutofit fontScale="25000" lnSpcReduction="20000"/>
          </a:bodyPr>
          <a:lstStyle/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3.СЛУШАЛИ: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Председательствующего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о выборах председателя первичной профсоюзной организации.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ФИО- Предлагаю председателем избрать ФИО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ВЫСТУПИЛИ: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ГОЛОСОВАЛИ: (учитывается количество только делегатов либо участников собрания, без приглашенных)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ЗА-     голосов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ПРОТИВ-           голосов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ВОЗДЕРЖАЛИСЬ-          голосов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Решение принято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Рассматриваются и вносятся в протокол все кандидатуры, а также фиксируется порядок избрания председателя первичной организации Профсоюза, итоги голосования («за», «против», «воздержался»).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ПОСТАНОВИЛИ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Избрать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председателем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первичной профсоюзной организации (наименование организации) ФИО сроком на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ХХ лет.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sz="4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выбора председателя ППО ведение собрания(конференции) переходит к нему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4.СЛУШАЛИ: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ФИО председателя ППО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о выборах профсоюзного комитета.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Отражается выдвижение кандидатур, порядок избрания и голосования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ВЫСТУПИЛИ: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ГОЛОСОВАЛИ: (учитывается количество только делегатов либо участников собрания, без приглашенных)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ЗА-     голосов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ПРОТИВ-           голосов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ВОЗДЕРЖАЛИСЬ-          голосов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Решение принято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ПОСТАНОВИЛИ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Избрать в состав комитета профсоюза следующих членов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профсоюза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ФИО, ФИО,ФИО и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 сроком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ХХ лет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СЛУШАЛИ: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ФИО председателя ППО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 выборах контрольно-ревизионной комиссии. (указывается количественный состав и порядок избрания).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ВЫСТУПИЛИ: ФИО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ГОЛОСОВАЛИ: (учитывается количество только делегатов либо участников собрания, без приглашенных)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ЗА-     голосов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ПРОТИВ-           голосов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ВОЗДЕРЖАЛИСЬ-          голосов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Решение принято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ПОСТАНОВИЛИ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 состав контрольно-ревизионной комиссии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избирать ФИО, ФИО,ФИО и т.д. сроком на   ХХ лет</a:t>
            </a:r>
          </a:p>
          <a:p>
            <a:pPr lvl="1">
              <a:buNone/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20688"/>
            <a:ext cx="8229600" cy="552408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СЛУШАЛИ: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ФИО председателя ППО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о выборах представителя от ППО в руководящий орган вышестоящей организации профсоюза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ВЫСТУПИЛИ: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ГОЛОСОВАЛИ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участники собрания либо делегаты конференции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-? голосов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ПРОТИВ - ? голосов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ВОЗДЕРЖАЛИСЬ - ? голосов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принято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ПОСТАНОВИЛИ: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Предложить в состав руководящего органа вышестоящей организации профсоюза представителем от ППО ФИО.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СЛУШАЛИ: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ФИО председателя ППО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 выборах делегатов на конференцию вышестоящей организации профсоюза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ВЫСТУПИЛИ: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ГОЛОСОВАЛИ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участники собрания либо делегаты конференции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-? голосов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ПРОТИВ - ? голосов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ВОЗДЕРЖАЛИСЬ - ? голосов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принято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ПОСТАНОВИЛИ: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Выбрать делегатами на конференцию вышестоящей организации профсоюза от ППО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ФИО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Председательствующий собрания(конференции</a:t>
            </a:r>
            <a:r>
              <a:rPr lang="ru-RU" sz="1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1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_______</a:t>
            </a:r>
            <a:r>
              <a:rPr lang="ru-RU" sz="1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И.О.Ф.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Секретарь собрания(конференции</a:t>
            </a:r>
            <a:r>
              <a:rPr lang="ru-RU" sz="1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              </a:t>
            </a:r>
            <a:r>
              <a:rPr lang="ru-RU" sz="1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__________И.О.Ф</a:t>
            </a:r>
            <a:endParaRPr lang="ru-RU" sz="19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25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50085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32500" lnSpcReduction="20000"/>
          </a:bodyPr>
          <a:lstStyle/>
          <a:p>
            <a:pPr lvl="1">
              <a:buNone/>
            </a:pP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Наименование всероссийской организации профсоюза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Наименование областной организации профсоюза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наименование первичной профсоюзной организации Профсоюза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(краткое наименование ППО)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ПРОТОКОЛ № 1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заседания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профсоюзного комитета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Адрес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						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Дата проведения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ул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.        д.     				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		время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проведения (от и до)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В профком ППО (наименование) избрано		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хх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членов профсоюза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На заседании присутствуют				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хх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членов профсоюза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Кворум для принятия решения имеется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Приглашенные (если есть)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Председательствующий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				ФИО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Секретарь профкома (заседания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ФИО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1581150" algn="l"/>
              </a:tabLst>
            </a:pP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			ПОВЕСТКА ДНЯ: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1.Материальная помощь (заявление)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2.Премирование профактива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581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3.Чествование (денежный подарок, ценный подарок)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962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4. Частичная оплата путевки в… (наименование детского оздоровительного учреждения), (заявление+ документы)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962150" algn="l"/>
              </a:tabLst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4300" b="1" dirty="0">
                <a:latin typeface="Times New Roman" pitchFamily="18" charset="0"/>
                <a:cs typeface="Times New Roman" pitchFamily="18" charset="0"/>
              </a:rPr>
              <a:t>Оплата расходов (</a:t>
            </a:r>
            <a:r>
              <a:rPr lang="ru-RU" sz="4300" b="1" dirty="0" err="1">
                <a:latin typeface="Times New Roman" pitchFamily="18" charset="0"/>
                <a:cs typeface="Times New Roman" pitchFamily="18" charset="0"/>
              </a:rPr>
              <a:t>аван.отчет</a:t>
            </a:r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962150" algn="l"/>
              </a:tabLst>
            </a:pPr>
            <a:r>
              <a:rPr lang="ru-RU" sz="4300" b="1" dirty="0">
                <a:latin typeface="Times New Roman" pitchFamily="18" charset="0"/>
                <a:cs typeface="Times New Roman" pitchFamily="18" charset="0"/>
              </a:rPr>
              <a:t>6. Празднование (наименование мероприятия, оплата </a:t>
            </a:r>
            <a:r>
              <a:rPr lang="ru-RU" sz="4300" b="1" dirty="0" err="1">
                <a:latin typeface="Times New Roman" pitchFamily="18" charset="0"/>
                <a:cs typeface="Times New Roman" pitchFamily="18" charset="0"/>
              </a:rPr>
              <a:t>аренды,выдача</a:t>
            </a:r>
            <a:r>
              <a:rPr lang="ru-RU" sz="4300" b="1" dirty="0">
                <a:latin typeface="Times New Roman" pitchFamily="18" charset="0"/>
                <a:cs typeface="Times New Roman" pitchFamily="18" charset="0"/>
              </a:rPr>
              <a:t> в подотчет)</a:t>
            </a:r>
          </a:p>
          <a:p>
            <a:pPr lvl="1">
              <a:buNone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1.СЛУШАЛИ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ФИО,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(наименование должности в ПК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 выделении материальной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помощи. Сообщил, что в профком поступило заявление от члена профсоюза ФИО с просьбой о материальной помощи в связи с… (формулировка как в заявлении). Предлагаю оказать материальную помощь в размере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ххх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руб.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ГОЛОСОВАЛИ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? членов профкома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-? голосов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ПРОТИВ - ? голосов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ВОЗДЕРЖАЛИСЬ - ? голосов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принято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ПОСТАНОВИЛИ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1.1. Оказать материальную помощь из средств профбюджета члену профсоюза ФИО в размере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ххх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руб. в связи с …(формулировка как в заявлении) и перечислить на картсчет в (название) банка № счета….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1.2. Расходы произвести из средств профбюджета, поступивших в виде членских взносов и отнести на статью расходов «материальная помощь».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PS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К протоколу прилагается заявление от члена профсоюза о материальной помощи и документы о расходовании средств: д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оговоры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квитанции...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endParaRPr lang="ru-RU" sz="1000" dirty="0">
              <a:solidFill>
                <a:prstClr val="black"/>
              </a:solidFill>
            </a:endParaRPr>
          </a:p>
          <a:p>
            <a:pPr lvl="1">
              <a:buNone/>
            </a:pPr>
            <a:endParaRPr lang="ru-RU" sz="11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474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60486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2.СЛУШАЛИ: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ФИО,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(наименование должности в ПК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),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 премировании профактива.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Сообщил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что по…(итогам года, за организацию…, за активное участие в…). Предложил премировать профактивистов ФИО в размере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ххх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руб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  <a:tabLst>
                <a:tab pos="1581150" algn="l"/>
              </a:tabLs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ГОЛОСОВАЛИ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? членов профкома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-? голосов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ПРОТИВ - ? голосов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ВОЗДЕРЖАЛИСЬ - ? голосов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принято</a:t>
            </a:r>
          </a:p>
          <a:p>
            <a:pPr algn="just"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ПОСТАНОВИЛИ: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2.1.Премировать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 средств профбюджета члена профсоюза ФИО в размере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ххх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руб. и перечислить на картсчет в (название) банка № счета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….</a:t>
            </a:r>
          </a:p>
          <a:p>
            <a:pPr lvl="0">
              <a:tabLst>
                <a:tab pos="1581150" algn="l"/>
              </a:tabLst>
            </a:pPr>
            <a:r>
              <a:rPr lang="ru-RU" sz="1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2.2. Расходы произвести из средств профбюджета, поступивших в виде членских взносов и отнести на статью расходов «премирование».</a:t>
            </a:r>
          </a:p>
          <a:p>
            <a:pPr>
              <a:spcAft>
                <a:spcPts val="0"/>
              </a:spcAft>
              <a:tabLst>
                <a:tab pos="1581150" algn="l"/>
              </a:tabLst>
            </a:pPr>
            <a:endParaRPr lang="ru-RU" sz="3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838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3.СЛУШАЛИ: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ФИО, (наименование должности в ПК),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 чествовании. Сообщил, что у члена профсоюза…(родился ребенок, состоялась свадьба, приближается юбилейная дата) Предложил наградить (денежным подарком, ценным подарком) ФИО в размере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ххх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руб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ГОЛОСОВАЛИ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? членов профкома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-? голосов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ПРОТИВ - ? голосов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ВОЗДЕРЖАЛИСЬ - ? голосов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принято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ПОСТАНОВИЛИ: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3.1.Наградить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из средств профбюджета денежным подарком (ценным подарком) члена профсоюза ФИО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размере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ххх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руб. в связи с юбилеем… и перечислить на картсчет в (название) банка № счета….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3.2. Расходы произвести из средств профбюджета, поступивших в виде членских взносов и отнести на статью расходов «культурно-массовые расходы».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33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4.СЛУШАЛИ: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ФИО (наименование должности в ПК),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 частичной оплате путевки в… (наименование детского оздоровительного учреждения).- Поступило заявление от члена профсоюза ФИО с просьбой оплатить путевку в… (наименование детского оздоровительного учреждения) для  ребенка (ФИО). Предлагаю выделить на частичную оплату путевки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ххх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рублей.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ГОЛОСОВАЛИ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? членов профкома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-? голосов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ПРОТИВ - ? голосов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ВОЗДЕРЖАЛИСЬ - ? голосов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принято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ПОСТАНОВИЛИ: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4.1.Выделить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члену профсоюза ФИО из средств профбюджета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ххх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рублей на частичную оплату путевки в… (наименование детского оздоровительного учреждения) для ребенка (ФИО) и перечислить на картсчет в (название) банка № счета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….</a:t>
            </a:r>
          </a:p>
          <a:p>
            <a:pPr lvl="0">
              <a:tabLst>
                <a:tab pos="1581150" algn="l"/>
              </a:tabLst>
            </a:pPr>
            <a:r>
              <a:rPr lang="ru-RU" sz="19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4.2.Расходы </a:t>
            </a:r>
            <a:r>
              <a:rPr lang="ru-RU" sz="19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произвести из средств профбюджета, поступивших в виде членских взносов и отнести на статью расходов «культурно-массовые расходы</a:t>
            </a:r>
            <a:r>
              <a:rPr lang="ru-RU" sz="19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».</a:t>
            </a:r>
            <a:endParaRPr lang="ru-RU" sz="1900" b="1" dirty="0">
              <a:solidFill>
                <a:prstClr val="black"/>
              </a:solidFill>
            </a:endParaRPr>
          </a:p>
          <a:p>
            <a:pPr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158115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(Член профсоюза предоставляет заявление с просьбой о частичной оплате путевки, документы: договор, квитанцию об оплате. Составляет авансовый отчет)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120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586581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СЛУШАЛИ: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 (наименование должности в ПК)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оплате расходов (согласно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аванс.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отчета). Сообщил, что в связи с праздником…(наименование праздника, мероприятия, повода для встречи профактива) были приобретены (что)…кем (ФИО) на сумму… руб. На расходы составлен авансовый отчет. Предложил оплатить расходы в размере …руб. и перечислить на картсчет в (название) банка № счета….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 членов профкома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-? голосов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 - ? голосов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ВОЗДЕРЖАЛИСЬ - ? голосов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принято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ПОСТАНОВИЛИ: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5.1.Оплатить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средств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профбюджета ФИО произведенные расходы, согласно авансового отчета,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ххх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руб. и перечислить на картсчет в (название) банка № счета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  <a:p>
            <a:pPr lvl="0">
              <a:tabLst>
                <a:tab pos="158115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5.2. Расходы произвести из средств профбюджета, поступивших в виде членских взносов и отнести на статью расходов «культурно-массовые расходы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(Составляется авансовый отчет)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763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 СЛУШАЛИ: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1962150" algn="l"/>
              </a:tabLs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ФИО,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(наименование должности в ПК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 праздновании (наименование мероприятия, оплата аренды согласно счета №…от дата…, выдача в подотчет). Сообщил, что в связи с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(оплатой аренды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спортивного зала за (период) согласно счета №…от дата…,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организацией мероприятия) необходимо выделить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средства профбюджета в размере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ххх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руб. Предложил поручить ФИО  (приобретение…, оплату…).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ГОЛОСОВАЛИ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? членов профкома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-? голосов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ПРОТИВ - ? голосов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ВОЗДЕРЖАЛИСЬ - ? голосов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принято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ПОСТАНОВИЛИ: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6.1. Организовать празднование…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6.1.2.Выделить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 средств профбюджета </a:t>
            </a:r>
            <a:r>
              <a:rPr lang="ru-RU" sz="1400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ххх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руб....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6.2.2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Выдать ФИО в подотчет </a:t>
            </a:r>
            <a:r>
              <a:rPr lang="ru-RU" sz="1400" dirty="0" err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ххх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руб. и перечислить на картсчет в (название) банка № счета….</a:t>
            </a:r>
          </a:p>
          <a:p>
            <a:pPr>
              <a:spcBef>
                <a:spcPts val="0"/>
              </a:spcBef>
            </a:pP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6.3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Поручить члену профсоюза ФИО предоставить авансовый отчет до…(через три дня после расходования средств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6.1. Оплатить 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аренду спортивного зала за (период) согласно счета №…от……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6.5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Расходы произвести из средств профбюджета, поступивших в виде членских взносов и отнести на статью расходов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«культурно-массовые расходы»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либо 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«спортивно-массовые расходы</a:t>
            </a:r>
            <a:r>
              <a:rPr lang="ru-RU" sz="14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».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1581150" algn="l"/>
              </a:tabLs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Председательствующий						ИОФ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Секретарь профкома (заседания)				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ИОФ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1581150" algn="l"/>
              </a:tabLs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31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3579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Порядок оформления выписок из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протокола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Выписка </a:t>
            </a:r>
            <a:r>
              <a:rPr lang="ru-RU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содержит </a:t>
            </a:r>
            <a:r>
              <a:rPr lang="ru-RU" b="1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следующие реквизиты</a:t>
            </a:r>
            <a:r>
              <a:rPr lang="ru-RU" i="1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наименование профсоюзной организации</a:t>
            </a:r>
          </a:p>
          <a:p>
            <a:pPr lvl="0"/>
            <a:r>
              <a:rPr lang="ru-RU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название вида документа (выписка из протокола)</a:t>
            </a:r>
          </a:p>
          <a:p>
            <a:pPr lvl="0"/>
            <a:r>
              <a:rPr lang="ru-RU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дату (</a:t>
            </a:r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дата, время </a:t>
            </a:r>
            <a:r>
              <a:rPr lang="ru-RU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заседания профкома)</a:t>
            </a:r>
          </a:p>
          <a:p>
            <a:pPr lvl="0"/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номер порядковый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место составления (г</a:t>
            </a:r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. Владивосток, адрес)</a:t>
            </a:r>
          </a:p>
          <a:p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количественный состав профсоюзного органа</a:t>
            </a:r>
          </a:p>
          <a:p>
            <a:pPr lvl="0"/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список присутствующих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заголовок к </a:t>
            </a:r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тексту (вопрос из повестки дня)</a:t>
            </a:r>
            <a:endParaRPr lang="ru-RU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текст</a:t>
            </a:r>
          </a:p>
          <a:p>
            <a:pPr lvl="0"/>
            <a:r>
              <a:rPr lang="ru-RU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подписи</a:t>
            </a:r>
          </a:p>
          <a:p>
            <a:pPr lvl="0"/>
            <a:r>
              <a:rPr lang="ru-RU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отметку о заверении </a:t>
            </a:r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копии</a:t>
            </a:r>
            <a:r>
              <a:rPr lang="ru-RU" sz="17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 (при необходимости)</a:t>
            </a:r>
            <a:endParaRPr lang="ru-RU" sz="1700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  <a:solidFill>
            <a:srgbClr val="CCECFF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Форма 3</a:t>
            </a:r>
            <a:endParaRPr lang="ru-RU" sz="9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Профессиональный союз работников Российской академии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наук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Приморская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региональная организация профессионального союза работников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Российской академии наук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Первичная профсоюзная организация Института истории, археологии и этнографии народов Дальнего Востока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Дальневосточного отделения Российской академии наук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(ППО ИИАЭ ДВО РАН)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000" b="1" dirty="0" smtClean="0"/>
              <a:t>ВЫПИСКА ИЗ ПРОТОКОЛА № 1</a:t>
            </a:r>
            <a:endParaRPr lang="ru-RU" sz="10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1000" b="1" dirty="0" smtClean="0"/>
              <a:t>заседания профсоюзного комитета</a:t>
            </a:r>
            <a:endParaRPr lang="ru-RU" sz="10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1000" dirty="0" smtClean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г. Владивосток, 					</a:t>
            </a:r>
            <a:r>
              <a:rPr lang="ru-RU" sz="1000" dirty="0" smtClean="0"/>
              <a:t>					12.01.2016</a:t>
            </a:r>
            <a:endParaRPr lang="ru-RU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ул. Пушкинская, 87				 	</a:t>
            </a:r>
            <a:r>
              <a:rPr lang="ru-RU" sz="1000" dirty="0" smtClean="0"/>
              <a:t>					12.00-12.35</a:t>
            </a:r>
            <a:r>
              <a:rPr lang="ru-RU" sz="1000" dirty="0" smtClean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В профком ППО ИИАЭ ДВО РАН избрано  			</a:t>
            </a:r>
            <a:r>
              <a:rPr lang="ru-RU" sz="1000" dirty="0" smtClean="0"/>
              <a:t>			 </a:t>
            </a:r>
            <a:r>
              <a:rPr lang="ru-RU" sz="1000" dirty="0" smtClean="0"/>
              <a:t>6 чл.профсоюза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На заседании присутствуют: Иванова С.Г., Петрова Я.Е., Сидоров Д.В., Медведев С.Д., Осинов Ю.Н.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Кворум для принятия решения имеется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Председательствующий заседания Иванова С.Г.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Секретарь заседания Петрова Я.Е.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000" b="1" dirty="0" smtClean="0"/>
              <a:t>			ПОВЕСТКА ДНЯ:</a:t>
            </a:r>
            <a:endParaRPr lang="ru-RU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2. Об оплате аренды дорожки бассейна </a:t>
            </a:r>
            <a:r>
              <a:rPr lang="ru-RU" sz="1000" b="1" dirty="0" smtClean="0"/>
              <a:t> </a:t>
            </a:r>
            <a:endParaRPr lang="ru-RU" sz="1000" b="1" dirty="0" smtClean="0"/>
          </a:p>
          <a:p>
            <a:pPr marL="0" indent="0">
              <a:spcBef>
                <a:spcPts val="0"/>
              </a:spcBef>
              <a:buNone/>
            </a:pPr>
            <a:endParaRPr lang="ru-RU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000" b="1" dirty="0" smtClean="0"/>
              <a:t>2.СЛУШАЛИ:</a:t>
            </a:r>
            <a:endParaRPr lang="ru-RU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Осинова Ю.Н. об оплате аренды дорожки бассейна. Сообщил, что получен  счет № 260 от 18 декабря 2015 г.  на оплату ООО «Спорткомплекс «Гавань» за январь 2016 г. в сумме 7500 руб.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000" b="1" dirty="0" smtClean="0"/>
              <a:t>ГОЛОСОВАЛИ 5 членов профкома </a:t>
            </a:r>
            <a:endParaRPr lang="ru-RU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000" b="1" dirty="0" smtClean="0"/>
              <a:t>ЗА-  5   голосов</a:t>
            </a:r>
            <a:endParaRPr lang="ru-RU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000" b="1" dirty="0" smtClean="0"/>
              <a:t>ПРОТИВ-  0  голосов</a:t>
            </a:r>
            <a:endParaRPr lang="ru-RU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000" b="1" dirty="0" smtClean="0"/>
              <a:t>ВОЗДЕРЖАЛИСЬ-  0  голосов</a:t>
            </a:r>
            <a:endParaRPr lang="ru-RU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000" b="1" dirty="0" smtClean="0"/>
              <a:t>Решение принято</a:t>
            </a:r>
            <a:endParaRPr lang="ru-RU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000" b="1" dirty="0" smtClean="0"/>
              <a:t>ПОСТАНОВИЛИ: </a:t>
            </a:r>
            <a:endParaRPr lang="ru-RU" sz="1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2.1.Оплатить счет № 260 от 18 декабря 2015 г. за аренду дорожки бассейна ООО «Спорткомплекс «Гавань» в январе 2016 г. в сумме </a:t>
            </a:r>
            <a:r>
              <a:rPr lang="ru-RU" sz="1000" b="1" dirty="0" smtClean="0"/>
              <a:t>7500 руб.</a:t>
            </a:r>
            <a:r>
              <a:rPr lang="ru-RU" sz="1000" dirty="0" smtClean="0"/>
              <a:t> (семь тысяч пятьсот рублей 00 копеек).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2.2. Расходы произвести из средств профбюджета, поступивших в виде членских взносов и отнести на статью расходов «спортивно-массовые расходы»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Председательствующий заседания					С.Г. Иванова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000" dirty="0" smtClean="0"/>
              <a:t>Секретарь заседания						</a:t>
            </a:r>
            <a:r>
              <a:rPr lang="ru-RU" sz="1000" dirty="0" smtClean="0"/>
              <a:t>	Я.Е</a:t>
            </a:r>
            <a:r>
              <a:rPr lang="ru-RU" sz="1000" dirty="0" smtClean="0"/>
              <a:t>. Петрова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spcBef>
                <a:spcPts val="0"/>
              </a:spcBef>
              <a:buNone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Верно: </a:t>
            </a:r>
          </a:p>
          <a:p>
            <a:pPr>
              <a:spcBef>
                <a:spcPts val="0"/>
              </a:spcBef>
              <a:buNone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Председатель ППО ИИАЭ ДВО РАН                  печать                         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подпись   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			И.О.Ф. 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6446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10ABF"/>
                </a:solidFill>
              </a:rPr>
              <a:t>Порядок оформления писем</a:t>
            </a:r>
            <a:endParaRPr lang="ru-RU" dirty="0">
              <a:solidFill>
                <a:srgbClr val="010ABF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42179311"/>
              </p:ext>
            </p:extLst>
          </p:nvPr>
        </p:nvGraphicFramePr>
        <p:xfrm>
          <a:off x="1331640" y="1412777"/>
          <a:ext cx="3528392" cy="6764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4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291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Порядок адресации</a:t>
                      </a:r>
                      <a:endParaRPr lang="ru-RU" dirty="0"/>
                    </a:p>
                  </a:txBody>
                  <a:tcPr marL="72390" marR="7239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6006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rgbClr val="010ABF"/>
                          </a:solidFill>
                          <a:latin typeface="+mn-lt"/>
                          <a:ea typeface="+mn-ea"/>
                          <a:cs typeface="+mn-cs"/>
                        </a:rPr>
                        <a:t>При адресовании документа физическому лицу </a:t>
                      </a:r>
                      <a:endParaRPr lang="ru-RU" sz="1200" dirty="0">
                        <a:solidFill>
                          <a:srgbClr val="010ABF"/>
                        </a:solidFill>
                      </a:endParaRPr>
                    </a:p>
                  </a:txBody>
                  <a:tcPr marL="72390" marR="72390"/>
                </a:tc>
                <a:tc>
                  <a:txBody>
                    <a:bodyPr/>
                    <a:lstStyle/>
                    <a:p>
                      <a:r>
                        <a:rPr lang="ru-RU" sz="1200" b="1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Образцову</a:t>
                      </a:r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О.П.</a:t>
                      </a:r>
                    </a:p>
                    <a:p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ул. Садовая, д. 5, кв. 12,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г. Липки, Киреевский р-н,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Тульская обл., 301264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200" dirty="0"/>
                    </a:p>
                  </a:txBody>
                  <a:tcPr marL="72390" marR="723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52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rgbClr val="010ABF"/>
                          </a:solidFill>
                          <a:latin typeface="+mn-lt"/>
                          <a:ea typeface="+mn-ea"/>
                          <a:cs typeface="+mn-cs"/>
                        </a:rPr>
                        <a:t>При адресовании письма в организацию</a:t>
                      </a:r>
                      <a:endParaRPr lang="ru-RU" sz="1200" b="0" dirty="0" smtClean="0">
                        <a:solidFill>
                          <a:srgbClr val="010ABF"/>
                        </a:solidFill>
                      </a:endParaRPr>
                    </a:p>
                    <a:p>
                      <a:endParaRPr lang="ru-RU" sz="1200" dirty="0"/>
                    </a:p>
                  </a:txBody>
                  <a:tcPr marL="72390" marR="72390"/>
                </a:tc>
                <a:tc>
                  <a:txBody>
                    <a:bodyPr/>
                    <a:lstStyle/>
                    <a:p>
                      <a:r>
                        <a:rPr lang="ru-RU" sz="12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Всероссийский научно-исследовательский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институт документоведения и архивного дела                        Профсоюзная ул., д. 82, Москва, 117393</a:t>
                      </a:r>
                      <a:endParaRPr lang="ru-RU" sz="1200" dirty="0"/>
                    </a:p>
                  </a:txBody>
                  <a:tcPr marL="72390" marR="723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1206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rgbClr val="010ABF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организации и ее структурного подразделения указывают в именительном падеже</a:t>
                      </a:r>
                      <a:endParaRPr lang="ru-RU" sz="1200" dirty="0">
                        <a:solidFill>
                          <a:srgbClr val="010AB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2390" marR="72390"/>
                </a:tc>
                <a:tc>
                  <a:txBody>
                    <a:bodyPr/>
                    <a:lstStyle/>
                    <a:p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Минюст России                                  Департамент информатизации                                  и научно-технического обеспечения</a:t>
                      </a:r>
                      <a:endParaRPr lang="ru-RU" sz="1200" b="1" i="1" dirty="0"/>
                    </a:p>
                  </a:txBody>
                  <a:tcPr marL="72390" marR="723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6405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rgbClr val="010ABF"/>
                          </a:solidFill>
                          <a:latin typeface="+mn-lt"/>
                          <a:ea typeface="+mn-ea"/>
                          <a:cs typeface="+mn-cs"/>
                        </a:rPr>
                        <a:t>Должность лица указывают в дательном падеже</a:t>
                      </a:r>
                      <a:endParaRPr lang="ru-RU" sz="1200" dirty="0">
                        <a:solidFill>
                          <a:srgbClr val="010ABF"/>
                        </a:solidFill>
                      </a:endParaRPr>
                    </a:p>
                  </a:txBody>
                  <a:tcPr marL="72390" marR="72390"/>
                </a:tc>
                <a:tc>
                  <a:txBody>
                    <a:bodyPr/>
                    <a:lstStyle/>
                    <a:p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Генеральному директору                                  ОАО "Северные регионы"</a:t>
                      </a:r>
                    </a:p>
                    <a:p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В.А. Лагунину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marL="72390" marR="723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44888075"/>
              </p:ext>
            </p:extLst>
          </p:nvPr>
        </p:nvGraphicFramePr>
        <p:xfrm>
          <a:off x="5076056" y="1412777"/>
          <a:ext cx="3610744" cy="5256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5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353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формы изложения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674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010ABF"/>
                          </a:solidFill>
                          <a:latin typeface="+mn-lt"/>
                          <a:ea typeface="+mn-ea"/>
                          <a:cs typeface="+mn-cs"/>
                        </a:rPr>
                        <a:t>от первого лица множественного числа </a:t>
                      </a:r>
                      <a:endParaRPr lang="ru-RU" dirty="0">
                        <a:solidFill>
                          <a:srgbClr val="010AB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просим направить;</a:t>
                      </a:r>
                    </a:p>
                    <a:p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направляем на рассмотрение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414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010ABF"/>
                          </a:solidFill>
                          <a:latin typeface="+mn-lt"/>
                          <a:ea typeface="+mn-ea"/>
                          <a:cs typeface="+mn-cs"/>
                        </a:rPr>
                        <a:t>от первого лица единственного числа </a:t>
                      </a:r>
                      <a:endParaRPr lang="ru-RU" dirty="0">
                        <a:solidFill>
                          <a:srgbClr val="010AB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считаю необходимым; прошу выделить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741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010ABF"/>
                          </a:solidFill>
                          <a:latin typeface="+mn-lt"/>
                          <a:ea typeface="+mn-ea"/>
                          <a:cs typeface="+mn-cs"/>
                        </a:rPr>
                        <a:t>от третьего лица единственного числа </a:t>
                      </a:r>
                      <a:endParaRPr lang="ru-RU" dirty="0">
                        <a:solidFill>
                          <a:srgbClr val="010AB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профком не возражает; комиссия считает возможным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Порядок оформления писем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836712"/>
            <a:ext cx="4038600" cy="6021288"/>
          </a:xfrm>
          <a:ln>
            <a:solidFill>
              <a:schemeClr val="accent1"/>
            </a:solidFill>
          </a:ln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8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Реквизиты письма</a:t>
            </a:r>
            <a:r>
              <a:rPr lang="ru-RU" sz="6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Код организации (ОКПО)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Основной государственный регистрационный номер (ОГРН)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 юридического лица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Идентификационный № налогоплательщика/код причины постановки на учет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Наименование организации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Справочные данные об организации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Наименование документа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Дата документа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Регистрационный номер  документа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Ссылка на регистрационный номер и дату документа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Адресат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Заголовок к тексту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Текст документа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Отметка о наличии приложения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Подпись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Отметка о поступлении документа в организацию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Отметка о заверении копии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Отметка об исполнителе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Оттиск печати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Отметка о заверении копии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Отметка об исполнителе</a:t>
            </a:r>
          </a:p>
          <a:p>
            <a:r>
              <a:rPr lang="ru-RU" sz="4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Отметка о поступлении документа в организацию</a:t>
            </a:r>
            <a:endParaRPr lang="ru-RU" sz="4800" b="1" dirty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3438" y="836712"/>
            <a:ext cx="4043362" cy="6021288"/>
          </a:xfrm>
          <a:ln>
            <a:solidFill>
              <a:schemeClr val="accent1"/>
            </a:solidFill>
          </a:ln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8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 писем:</a:t>
            </a:r>
          </a:p>
          <a:p>
            <a:pPr>
              <a:buNone/>
            </a:pPr>
            <a:endParaRPr lang="ru-RU" sz="8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6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Письмо-просьба</a:t>
            </a:r>
          </a:p>
          <a:p>
            <a:r>
              <a:rPr lang="ru-RU" sz="96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Письмо-запрос</a:t>
            </a:r>
          </a:p>
          <a:p>
            <a:r>
              <a:rPr lang="ru-RU" sz="96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Письмо-предложение</a:t>
            </a:r>
          </a:p>
          <a:p>
            <a:r>
              <a:rPr lang="ru-RU" sz="96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Сопроводительное письмо</a:t>
            </a:r>
          </a:p>
          <a:p>
            <a:r>
              <a:rPr lang="ru-RU" sz="96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Гарантийное письмо</a:t>
            </a:r>
          </a:p>
          <a:p>
            <a:r>
              <a:rPr lang="ru-RU" sz="96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Письмо-подтверждение</a:t>
            </a:r>
          </a:p>
          <a:p>
            <a:r>
              <a:rPr lang="ru-RU" sz="96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Письмо-извещение</a:t>
            </a:r>
          </a:p>
          <a:p>
            <a:r>
              <a:rPr lang="ru-RU" sz="96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Письмо- напоминание</a:t>
            </a:r>
          </a:p>
          <a:p>
            <a:r>
              <a:rPr lang="ru-RU" sz="96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Письмо-рекламация</a:t>
            </a:r>
          </a:p>
          <a:p>
            <a:r>
              <a:rPr lang="ru-RU" sz="96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Письмо-приглашение</a:t>
            </a:r>
          </a:p>
          <a:p>
            <a:endParaRPr lang="ru-RU" sz="64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10ABF"/>
                </a:solidFill>
              </a:rPr>
              <a:t>ОБРАЗЦЫ БЛАНКОВ </a:t>
            </a:r>
            <a:r>
              <a:rPr lang="ru-RU" sz="2800" dirty="0" smtClean="0">
                <a:solidFill>
                  <a:srgbClr val="010ABF"/>
                </a:solidFill>
              </a:rPr>
              <a:t>ПИСЕМ ОРГАНИЗАЦИИ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00108"/>
            <a:ext cx="4038600" cy="5126055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ru-RU" sz="4500" dirty="0" smtClean="0">
              <a:solidFill>
                <a:srgbClr val="010ABF"/>
              </a:solidFill>
            </a:endParaRPr>
          </a:p>
          <a:p>
            <a:pPr>
              <a:buNone/>
            </a:pPr>
            <a:r>
              <a:rPr lang="ru-RU" sz="4500" dirty="0" smtClean="0">
                <a:solidFill>
                  <a:srgbClr val="010ABF"/>
                </a:solidFill>
              </a:rPr>
              <a:t>Образец углового письма организации</a:t>
            </a:r>
            <a:endParaRPr lang="ru-RU" sz="4500" dirty="0" smtClean="0"/>
          </a:p>
          <a:p>
            <a:endParaRPr lang="ru-RU" dirty="0" smtClean="0"/>
          </a:p>
          <a:p>
            <a:r>
              <a:rPr lang="ru-RU" dirty="0" smtClean="0"/>
              <a:t>┌────────────────────────────</a:t>
            </a:r>
          </a:p>
          <a:p>
            <a:r>
              <a:rPr lang="ru-RU" dirty="0" smtClean="0"/>
              <a:t>│РОСАРХИВ                                   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│ Государственное учреждение                             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    Всероссийский                                    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│ научно-исследовательский                              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err="1" smtClean="0"/>
              <a:t>│институт</a:t>
            </a:r>
            <a:r>
              <a:rPr lang="ru-RU" dirty="0" smtClean="0"/>
              <a:t> документоведения                          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err="1" smtClean="0"/>
              <a:t>│и</a:t>
            </a:r>
            <a:r>
              <a:rPr lang="ru-RU" dirty="0" smtClean="0"/>
              <a:t> архивного дела                                  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│(ВНИИДАД)                                      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err="1" smtClean="0"/>
              <a:t>│Профсоюзная</a:t>
            </a:r>
            <a:r>
              <a:rPr lang="ru-RU" dirty="0" smtClean="0"/>
              <a:t> ул., д. 82,                               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err="1" smtClean="0"/>
              <a:t>│Москва</a:t>
            </a:r>
            <a:r>
              <a:rPr lang="ru-RU" dirty="0" smtClean="0"/>
              <a:t>, 117393                                   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err="1" smtClean="0"/>
              <a:t>│Тел</a:t>
            </a:r>
            <a:r>
              <a:rPr lang="ru-RU" dirty="0" smtClean="0"/>
              <a:t>./факс (095) 718-78-74                              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│  </a:t>
            </a:r>
            <a:r>
              <a:rPr lang="ru-RU" dirty="0" err="1" smtClean="0"/>
              <a:t>E-mail</a:t>
            </a:r>
            <a:r>
              <a:rPr lang="ru-RU" dirty="0" smtClean="0"/>
              <a:t>: </a:t>
            </a:r>
            <a:r>
              <a:rPr lang="ru-RU" dirty="0" err="1" smtClean="0"/>
              <a:t>mail@vniidad.ru</a:t>
            </a:r>
            <a:r>
              <a:rPr lang="ru-RU" dirty="0" smtClean="0"/>
              <a:t>                               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│   http://www.vniidad.ru                                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  ОКПО 02842708, ОГРН 1027700380795,                         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│ ИНН/КПП 7708033140/771001001                              </a:t>
            </a:r>
          </a:p>
          <a:p>
            <a:r>
              <a:rPr lang="ru-RU" dirty="0" smtClean="0"/>
              <a:t>│                                                                </a:t>
            </a:r>
          </a:p>
          <a:p>
            <a:r>
              <a:rPr lang="ru-RU" dirty="0" smtClean="0"/>
              <a:t>│  ________________ N _______________                           </a:t>
            </a:r>
          </a:p>
          <a:p>
            <a:r>
              <a:rPr lang="ru-RU" dirty="0" smtClean="0"/>
              <a:t>│                                                                </a:t>
            </a:r>
          </a:p>
          <a:p>
            <a:r>
              <a:rPr lang="ru-RU" dirty="0" smtClean="0"/>
              <a:t>│  На N ___________ от ______________                            </a:t>
            </a:r>
          </a:p>
          <a:p>
            <a:r>
              <a:rPr lang="ru-RU" dirty="0" smtClean="0"/>
              <a:t>│                                                              </a:t>
            </a:r>
          </a:p>
          <a:p>
            <a:r>
              <a:rPr lang="ru-RU" dirty="0" smtClean="0"/>
              <a:t>│                                                              </a:t>
            </a:r>
          </a:p>
          <a:p>
            <a:r>
              <a:rPr lang="ru-RU" dirty="0" smtClean="0"/>
              <a:t>└────────────────────────────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sz="4500" dirty="0" smtClean="0">
                <a:solidFill>
                  <a:srgbClr val="010ABF"/>
                </a:solidFill>
              </a:rPr>
              <a:t>Образец продольного бланка письма организации</a:t>
            </a:r>
            <a:endParaRPr lang="ru-RU" dirty="0" smtClean="0"/>
          </a:p>
          <a:p>
            <a:pPr algn="ctr"/>
            <a:endParaRPr lang="ru-RU" dirty="0" smtClean="0"/>
          </a:p>
          <a:p>
            <a:pPr algn="ctr">
              <a:buNone/>
            </a:pPr>
            <a:r>
              <a:rPr lang="ru-RU" dirty="0" smtClean="0"/>
              <a:t>РОСАРХИВ                            </a:t>
            </a:r>
          </a:p>
          <a:p>
            <a:pPr algn="ctr">
              <a:buNone/>
            </a:pPr>
            <a:r>
              <a:rPr lang="ru-RU" dirty="0" smtClean="0"/>
              <a:t>              Государственное учреждение                 </a:t>
            </a:r>
          </a:p>
          <a:p>
            <a:pPr algn="ctr">
              <a:buNone/>
            </a:pPr>
            <a:r>
              <a:rPr lang="ru-RU" dirty="0" smtClean="0"/>
              <a:t>             Всероссийский научно-исследовательский             </a:t>
            </a:r>
          </a:p>
          <a:p>
            <a:pPr algn="ctr">
              <a:buNone/>
            </a:pPr>
            <a:r>
              <a:rPr lang="ru-RU" dirty="0" smtClean="0"/>
              <a:t>           институт документоведения и архивного дела           </a:t>
            </a:r>
          </a:p>
          <a:p>
            <a:pPr algn="ctr">
              <a:buNone/>
            </a:pPr>
            <a:r>
              <a:rPr lang="ru-RU" dirty="0" smtClean="0"/>
              <a:t>                           (ВНИИДАД)                            </a:t>
            </a:r>
          </a:p>
          <a:p>
            <a:pPr algn="ctr">
              <a:buNone/>
            </a:pPr>
            <a:r>
              <a:rPr lang="ru-RU" dirty="0" smtClean="0"/>
              <a:t>             Профсоюзная ул., д. 82, Москва, 117393            </a:t>
            </a:r>
          </a:p>
          <a:p>
            <a:pPr algn="ctr">
              <a:buNone/>
            </a:pPr>
            <a:r>
              <a:rPr lang="ru-RU" dirty="0" smtClean="0"/>
              <a:t>       Тел./факс (095) 718-78-74. </a:t>
            </a:r>
            <a:r>
              <a:rPr lang="ru-RU" dirty="0" err="1" smtClean="0"/>
              <a:t>E-mail</a:t>
            </a:r>
            <a:r>
              <a:rPr lang="ru-RU" dirty="0" smtClean="0"/>
              <a:t>: </a:t>
            </a:r>
            <a:r>
              <a:rPr lang="ru-RU" dirty="0" err="1" smtClean="0"/>
              <a:t>mail@vniidad.ru</a:t>
            </a:r>
            <a:r>
              <a:rPr lang="ru-RU" dirty="0" smtClean="0"/>
              <a:t>       </a:t>
            </a:r>
          </a:p>
          <a:p>
            <a:pPr algn="ctr">
              <a:buNone/>
            </a:pPr>
            <a:r>
              <a:rPr lang="ru-RU" dirty="0" smtClean="0"/>
              <a:t>              ОКПО 02842708, ОГРН 1027700380795,               </a:t>
            </a:r>
          </a:p>
          <a:p>
            <a:pPr algn="ctr">
              <a:buNone/>
            </a:pPr>
            <a:r>
              <a:rPr lang="ru-RU" dirty="0" smtClean="0"/>
              <a:t>                  ИНН/КПП 7708033140/771001001                  </a:t>
            </a:r>
          </a:p>
          <a:p>
            <a:pPr algn="ctr">
              <a:buNone/>
            </a:pPr>
            <a:r>
              <a:rPr lang="ru-RU" dirty="0" smtClean="0"/>
              <a:t>                                                              </a:t>
            </a:r>
          </a:p>
          <a:p>
            <a:pPr algn="ctr">
              <a:buNone/>
            </a:pPr>
            <a:r>
              <a:rPr lang="ru-RU" dirty="0" smtClean="0"/>
              <a:t>     ____________ N ___________       ┌───               ───┐   </a:t>
            </a:r>
          </a:p>
          <a:p>
            <a:pPr algn="ctr">
              <a:buNone/>
            </a:pPr>
            <a:r>
              <a:rPr lang="ru-RU" dirty="0" smtClean="0"/>
              <a:t>                                                            </a:t>
            </a:r>
          </a:p>
          <a:p>
            <a:pPr algn="ctr">
              <a:buNone/>
            </a:pPr>
            <a:r>
              <a:rPr lang="ru-RU" dirty="0" smtClean="0"/>
              <a:t>    На N _______ от __________                                 </a:t>
            </a:r>
          </a:p>
          <a:p>
            <a:pPr algn="ctr">
              <a:buNone/>
            </a:pPr>
            <a:r>
              <a:rPr lang="ru-RU" dirty="0" smtClean="0"/>
              <a:t>                                                                </a:t>
            </a:r>
          </a:p>
          <a:p>
            <a:pPr algn="ctr">
              <a:buNone/>
            </a:pPr>
            <a:r>
              <a:rPr lang="ru-RU" dirty="0" smtClean="0"/>
              <a:t>                                                               </a:t>
            </a:r>
          </a:p>
          <a:p>
            <a:pPr algn="ctr">
              <a:buNone/>
            </a:pPr>
            <a:r>
              <a:rPr lang="ru-RU" dirty="0" smtClean="0"/>
              <a:t>                                                               </a:t>
            </a:r>
          </a:p>
          <a:p>
            <a:pPr algn="ctr">
              <a:buNone/>
            </a:pPr>
            <a:r>
              <a:rPr lang="ru-RU" dirty="0" smtClean="0"/>
              <a:t>└────────────────────────────────────────────────────────────────┘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Письма подразделяются на два вида: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инициативные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и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служебные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4214842" cy="6000768"/>
          </a:xfrm>
          <a:solidFill>
            <a:srgbClr val="FFFFCC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25000" lnSpcReduction="20000"/>
          </a:bodyPr>
          <a:lstStyle/>
          <a:p>
            <a:pPr algn="r">
              <a:buNone/>
            </a:pPr>
            <a:r>
              <a:rPr lang="ru-RU" sz="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Форма 4</a:t>
            </a:r>
            <a:endParaRPr lang="ru-RU" sz="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5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Инициативные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Профессиональный союз работников Российской академии наук</a:t>
            </a:r>
          </a:p>
          <a:p>
            <a:pPr algn="ct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Приморская региональная организация профессионального союза работников Российской академии наук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690091 г. Владивосток,   ул. Светланская 50       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тел/ф 8-(423)-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226-89-89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ОКПО 36774823  ОГРН1032500003040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ИНН 2536042214/КПП 253601001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27.05.2015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 № 16014-031         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E-mail </a:t>
            </a:r>
            <a:r>
              <a:rPr lang="en-US" sz="4000" u="sng" dirty="0" smtClean="0">
                <a:latin typeface="Times New Roman" pitchFamily="18" charset="0"/>
                <a:cs typeface="Times New Roman" pitchFamily="18" charset="0"/>
              </a:rPr>
              <a:t>tradeunjon@hq.febras.ru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Руководителю Дальневосточного ТУ ФАНО России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А.А. Аксенову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 приглашении на «круглый стол»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Уважаемый Андрей Анатольевич!</a:t>
            </a:r>
          </a:p>
          <a:p>
            <a:pPr algn="just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Объединенный профком ПРО профсоюза работников РАН 29 мая 2015г. в 10.00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конференц-зале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проводит заседание в форме «круглого стола», на котором будут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обсуждаться 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вопросы составления и принятия Коллективного договора в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учреждениях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РАН.</a:t>
            </a:r>
          </a:p>
          <a:p>
            <a:pPr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ОПК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приглашает принять участие в работе «круглого стола» специалиста ФАНО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области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оплаты труда работников учреждений РАН для консультаций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правовым актам ФАНО с указаниями, рекомендациями и т.п. по оплате труда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работников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учреждений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РАН, по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вопросам о возможностях использования тех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средств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, которые зарабатывают учреждения за рамками бюджетного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финансирования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о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правах и обязанностях работодателя по распределению 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использованию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этих средств.</a:t>
            </a:r>
          </a:p>
          <a:p>
            <a:pPr algn="just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Председатель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	              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О.С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 Громашева</a:t>
            </a:r>
          </a:p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В.М.Агафонова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8(423) 226-89-89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714876" y="857232"/>
            <a:ext cx="4071966" cy="6000768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ru-RU" sz="1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Служебные                                                               </a:t>
            </a:r>
            <a:r>
              <a:rPr lang="ru-RU" sz="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Форма 5  </a:t>
            </a:r>
          </a:p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Профессиональный союз работников</a:t>
            </a:r>
          </a:p>
          <a:p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 Российской академии наук   </a:t>
            </a:r>
          </a:p>
          <a:p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Приморская региональная	                        ГАУЗ «ККЦ СВМП»	</a:t>
            </a:r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организация профессионального</a:t>
            </a:r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союза работников Российской академии наук                   Главному  врачу                                                          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690091, г.Владивосток,ул.Светланская,50                              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Н.Л. Березкину</a:t>
            </a:r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тел/факс 226-89-89      </a:t>
            </a:r>
          </a:p>
          <a:p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ОКПО 36774823  ОГРН1032500003040   </a:t>
            </a:r>
          </a:p>
          <a:p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ИНН 2536042214/КПП 253601001</a:t>
            </a:r>
          </a:p>
          <a:p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900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en-US" sz="900" u="sng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9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tradeunion@hq.febras.ru</a:t>
            </a:r>
            <a:endParaRPr lang="ru-RU" sz="9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16014-0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44 </a:t>
            </a:r>
            <a:r>
              <a:rPr lang="en-US" sz="900" b="1" dirty="0" err="1" smtClean="0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.0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.201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 г.</a:t>
            </a:r>
            <a:endParaRPr lang="ru-RU" sz="9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О медицинском сопровождении на соревнованиях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Уважаемый Николай Львович! </a:t>
            </a:r>
          </a:p>
          <a:p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Просим направить врача для медицинского обеспечения участников …</a:t>
            </a:r>
          </a:p>
          <a:p>
            <a:pPr algn="just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Оплату гарантируем.</a:t>
            </a:r>
          </a:p>
          <a:p>
            <a:pPr algn="just"/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Реквизиты для выставления счета:</a:t>
            </a:r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ПРО профсоюза РАН.</a:t>
            </a:r>
          </a:p>
          <a:p>
            <a:pPr algn="just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Адрес: 690091, г. Владивосток, ул. Светланская, 50 тел/</a:t>
            </a:r>
            <a:r>
              <a:rPr lang="ru-RU" sz="900" dirty="0" err="1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: 226-89-89</a:t>
            </a:r>
          </a:p>
          <a:p>
            <a:pPr algn="just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ИНН 0000000000000/КПП 0000000000</a:t>
            </a:r>
          </a:p>
          <a:p>
            <a:pPr algn="just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Расчетный счет: 0000000000000000</a:t>
            </a:r>
          </a:p>
          <a:p>
            <a:pPr algn="just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БИК 040507795</a:t>
            </a:r>
          </a:p>
          <a:p>
            <a:pPr algn="just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Корр. Счет 00000000000000000</a:t>
            </a:r>
          </a:p>
          <a:p>
            <a:pPr algn="just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ПАО АКБ «Приморье» г. Владивосток</a:t>
            </a:r>
          </a:p>
          <a:p>
            <a:pPr algn="just"/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Председатель ПРО профсоюза РАН Ольга Сергеевна Громашева, действующая на основании Положения.</a:t>
            </a:r>
          </a:p>
          <a:p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Председатель			        О.С. Громашева </a:t>
            </a:r>
          </a:p>
          <a:p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В.М.Агафонова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8(423) 226-89-89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sz="9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290"/>
            <a:ext cx="8229600" cy="1214446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ПОРЯДОК ОФОРМЛЕНИЯ АКТОВ </a:t>
            </a:r>
          </a:p>
          <a:p>
            <a:pPr algn="just">
              <a:buNone/>
            </a:pPr>
            <a:r>
              <a:rPr lang="ru-RU" sz="18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О приеме-сдаче дел составляется акт не позднее недельного срока после отчетно-выборного собрания</a:t>
            </a:r>
            <a:endParaRPr lang="ru-RU" sz="1800" dirty="0">
              <a:solidFill>
                <a:srgbClr val="010ABF"/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85720" y="1357298"/>
            <a:ext cx="4357718" cy="5357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algn="r"/>
            <a:r>
              <a:rPr lang="ru-RU" sz="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Форма 6</a:t>
            </a:r>
            <a:endParaRPr lang="ru-RU" sz="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Профессиональный союз работников Российской академии наук</a:t>
            </a:r>
          </a:p>
          <a:p>
            <a:pPr algn="ctr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Приморская региональная организация профессионального союза работников</a:t>
            </a:r>
          </a:p>
          <a:p>
            <a:pPr algn="ctr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Российской академии наук</a:t>
            </a:r>
          </a:p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Первичная профсоюзная организация Института истории, археологии и этнографии народов Дальнего Востока ДВО РАН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УТВЕРЖДЕНО</a:t>
            </a:r>
          </a:p>
          <a:p>
            <a:pPr algn="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постановлением ПК ППО ИИАЭ ДВО РАН</a:t>
            </a:r>
          </a:p>
          <a:p>
            <a:pPr algn="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от «__» ______2016«___»_______2016г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. №_</a:t>
            </a:r>
          </a:p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АКТ</a:t>
            </a:r>
          </a:p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приема — сдачи дел  </a:t>
            </a:r>
            <a:r>
              <a:rPr lang="ru-RU" sz="800" b="1" dirty="0" err="1">
                <a:latin typeface="Times New Roman" pitchFamily="18" charset="0"/>
                <a:cs typeface="Times New Roman" pitchFamily="18" charset="0"/>
              </a:rPr>
              <a:t>профкома______________________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(наименование  организации)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г.Владивосток                                                                                  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_______________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(дата)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Мы, нижеподписавшиеся, бывший председатель ППО  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ФИО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_______ и вновь избранный председатель  ППО  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ФИО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составили настоящий акт в том, что нами в присутствии члена контрольно-ревизионной комиссии _________ произведена приемка-сдача дел ______  профкома  по состоянию на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 ______.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В день передачи число членов профсоюза составляет __% к числу работающих.</a:t>
            </a:r>
          </a:p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остаток денежных средств в кассе ___ рублей;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- средств на текущем счете № ____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в_________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(банк) ____ рублей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- чековая книжка с использованными чеками №№______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- основные средства (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культинвентарь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оборудование, книги и др.) на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сумму__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рублей бланки чистых профсоюзных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билетов___шт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. на сумму ___ рублей.</a:t>
            </a:r>
          </a:p>
          <a:p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ПРИМЕЧАНИЕ: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Остаток денежных средств в кассе подтверждается актом ревизии кассы. Переданы печать, штамп (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) и следующие дела комитета Профсоюза: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1. Учетные карточки членов профсоюза.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2. Постановления, письма, рекомендации вышестоящих органов Профсоюза.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3. Протоколы профсоюзных собраний (конференций), заседаний профкома, комитета Профсоюза.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4. Планы работы профкома,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комитета Профсоюза.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5. Коллективный договор и материалы по проверке его выполнения,                     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6. Годовые статистические и финансовые отчеты профкома, комитета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Профсоюза.        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7. Материалы по финансовой деятельности профкома, комитета Профсоюза.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8. Журнал (картотека) учета предложений и заявлений членов профсоюза.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9. Журнал регистрации входящей корреспонденции.</a:t>
            </a:r>
          </a:p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10. Журнал регистрации исходящей корреспонденции.</a:t>
            </a:r>
          </a:p>
          <a:p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Председатель комиссии  (расшифровка подписи)__________</a:t>
            </a:r>
          </a:p>
          <a:p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Члены комиссии (расшифровка подписей)___________	 </a:t>
            </a:r>
          </a:p>
          <a:p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857752" y="1357298"/>
            <a:ext cx="3929090" cy="52864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algn="r"/>
            <a:r>
              <a:rPr lang="ru-RU" sz="13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Форма 7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Профессиональный союз работников Российской академии наук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Приморская региональная организация профессионального союза работников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Российской академии наук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Первичная профсоюзная организация Института истории, археологии и этнографии народов Дальнего Востока ДВО РАН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    УТВЕРЖДЕНО</a:t>
            </a: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постановлением ПК ППО ИИАЭ ДВО РАН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«20» апреля 2016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г. 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№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А К Т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_____ (дата).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Об уничтожении документов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профсоюзной организации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ОСНОВАНИЕ: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Постановление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ПК ППО ИИАЭ ДВО РАН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 20.04.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2016 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N 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Комиссия профкома на основании списка, утвержденного постановлением профсоюзного комитета, уничтожила ____(количество дел или отдельных документов)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документов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профсоюзной организации  в связи с истечением сроков хранения и минованием их надобности (дается перечень названий документов и краткое содержание).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Председатель комиссии 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расшифровка подписи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)__________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Члены комиссии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(расшифровка подписей)___________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428628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Порядок оформления заявлений членов профсоюза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980728"/>
            <a:ext cx="8229600" cy="2591148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>
                <a:solidFill>
                  <a:srgbClr val="C00000"/>
                </a:solidFill>
              </a:rPr>
              <a:t>Форма 8</a:t>
            </a:r>
            <a:endParaRPr lang="ru-RU" dirty="0">
              <a:solidFill>
                <a:srgbClr val="C00000"/>
              </a:solidFill>
            </a:endParaRPr>
          </a:p>
          <a:p>
            <a:pPr algn="r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В первичную  профсоюзную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организацию (наименование учреждения) ДВО РАН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от (ф.и.о., должность)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ЗАЯВЛЕНИЕ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Прошу принять меня в члены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Профессионального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союза работников Российской академии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наук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поставить на учет в первичную профсоюзную организацию (название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)…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Обязуюсь выполнять Устав Профсоюза работников РАН, уплачивать членские профсоюзные взносы и принимать участие в деятельности организации.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____________	________________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(дата)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(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ф.и.о., подпись)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28596" y="3857628"/>
            <a:ext cx="8229600" cy="23574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indent="-342900">
              <a:spcBef>
                <a:spcPct val="20000"/>
              </a:spcBef>
            </a:pPr>
            <a:r>
              <a:rPr lang="ru-RU" sz="3200" b="1" dirty="0">
                <a:solidFill>
                  <a:srgbClr val="C00000"/>
                </a:solidFill>
              </a:rPr>
              <a:t>Форма </a:t>
            </a:r>
            <a:r>
              <a:rPr lang="ru-RU" sz="3200" b="1" dirty="0" smtClean="0">
                <a:solidFill>
                  <a:srgbClr val="C00000"/>
                </a:solidFill>
              </a:rPr>
              <a:t>8-1</a:t>
            </a:r>
            <a:endParaRPr lang="ru-RU" sz="3200" b="1" dirty="0">
              <a:solidFill>
                <a:srgbClr val="C00000"/>
              </a:solidFill>
            </a:endParaRPr>
          </a:p>
          <a:p>
            <a:pPr algn="r"/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Директору (наименование учреждения) ДВО РАН</a:t>
            </a:r>
            <a:endParaRPr lang="ru-RU" sz="3200" u="sng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члена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ППО (наименование учреждения ДВО РАН)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(ф.и.о., должность)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ЗАЯВЛЕНИЕ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 основании ст.28 Федерального закона  «О профессиональных сою­зах, их правах и гарантиях деятельности» прошу ежемесячно удерживать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 всех видов моего заработка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членские профсоюзные взносы в размере одного процента и перечислять их на счет первичной профсоюзной организации (наименование учреждения)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ДВО РАН____________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	________________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			(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дата)	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ф.и.о., подпись)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7" y="188640"/>
            <a:ext cx="7778824" cy="1296144"/>
          </a:xfrm>
        </p:spPr>
        <p:txBody>
          <a:bodyPr>
            <a:noAutofit/>
          </a:bodyPr>
          <a:lstStyle/>
          <a:p>
            <a:r>
              <a:rPr lang="ru-RU" sz="2400" b="1" dirty="0"/>
              <a:t>Образец</a:t>
            </a:r>
            <a:r>
              <a:rPr lang="ru-RU" sz="2400" dirty="0"/>
              <a:t> </a:t>
            </a:r>
            <a:r>
              <a:rPr lang="ru-RU" sz="2400" dirty="0" smtClean="0"/>
              <a:t>Акт сверки наличия</a:t>
            </a:r>
            <a:r>
              <a:rPr lang="ru-RU" sz="2400" dirty="0"/>
              <a:t>, находящихся у работодателя, заявлений членов профсоюза на удержание членских профсоюзных взносов 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/>
              <a:t>Настоящий </a:t>
            </a:r>
            <a:r>
              <a:rPr lang="ru-RU" sz="1600" dirty="0"/>
              <a:t>акт, составлен между первичной профсоюзной организацией (наименование) и работодателем (наименование) в подтверждение наличия на дату составления настоящего акта у работодателя письменных заявлений от нижеуказанных работников, являющихся членами Общероссийского профсоюза </a:t>
            </a:r>
            <a:r>
              <a:rPr lang="ru-RU" sz="1600" dirty="0" smtClean="0"/>
              <a:t>…, </a:t>
            </a:r>
            <a:r>
              <a:rPr lang="ru-RU" sz="1600" dirty="0"/>
              <a:t>на ежемесячное перечисление на счет, указанной в заявлениях, профсоюзной организации членских профсоюзных взносов из заработной платы следующих работников: </a:t>
            </a:r>
            <a:endParaRPr lang="ru-RU" sz="1600" dirty="0" smtClean="0"/>
          </a:p>
          <a:p>
            <a:r>
              <a:rPr lang="ru-RU" sz="1600" dirty="0" smtClean="0"/>
              <a:t>№    Фамилия </a:t>
            </a:r>
            <a:r>
              <a:rPr lang="ru-RU" sz="1600" dirty="0"/>
              <a:t>Имя </a:t>
            </a:r>
            <a:r>
              <a:rPr lang="ru-RU" sz="1600" dirty="0" smtClean="0"/>
              <a:t>Отчество(полностью</a:t>
            </a:r>
            <a:r>
              <a:rPr lang="ru-RU" sz="1600" dirty="0"/>
              <a:t>) </a:t>
            </a:r>
            <a:r>
              <a:rPr lang="ru-RU" sz="1600" dirty="0" smtClean="0"/>
              <a:t>   Подразделение                                                                    Подписи </a:t>
            </a:r>
          </a:p>
          <a:p>
            <a:r>
              <a:rPr lang="ru-RU" sz="1600" dirty="0" smtClean="0"/>
              <a:t>От </a:t>
            </a:r>
            <a:r>
              <a:rPr lang="ru-RU" sz="1600" dirty="0"/>
              <a:t>первичной профсоюзной организации (наименование) </a:t>
            </a:r>
            <a:endParaRPr lang="ru-RU" sz="1600" dirty="0" smtClean="0"/>
          </a:p>
          <a:p>
            <a:r>
              <a:rPr lang="ru-RU" sz="1600" dirty="0" smtClean="0"/>
              <a:t>Председатель </a:t>
            </a:r>
            <a:r>
              <a:rPr lang="ru-RU" sz="1600" dirty="0"/>
              <a:t>ППО _________________ _____________ (расшифровка подписи) </a:t>
            </a:r>
            <a:endParaRPr lang="ru-RU" sz="1600" dirty="0" smtClean="0"/>
          </a:p>
          <a:p>
            <a:r>
              <a:rPr lang="ru-RU" sz="1600" dirty="0" smtClean="0"/>
              <a:t>От </a:t>
            </a:r>
            <a:r>
              <a:rPr lang="ru-RU" sz="1600" dirty="0"/>
              <a:t>работодателя (наименование) (должность должностного лица работодателя) _____________ (расшифровка подписи) </a:t>
            </a:r>
            <a:endParaRPr lang="ru-RU" sz="1600" dirty="0" smtClean="0"/>
          </a:p>
          <a:p>
            <a:r>
              <a:rPr lang="ru-RU" sz="1600" dirty="0" smtClean="0"/>
              <a:t>Дата </a:t>
            </a:r>
            <a:r>
              <a:rPr lang="ru-RU" sz="1600" dirty="0"/>
              <a:t>____________ Акт составлен: (наименование населенного пункта) </a:t>
            </a:r>
            <a:endParaRPr lang="ru-RU" sz="1600" dirty="0" smtClean="0"/>
          </a:p>
          <a:p>
            <a:pPr algn="ctr"/>
            <a:r>
              <a:rPr lang="ru-RU" sz="1600" b="1" dirty="0" smtClean="0"/>
              <a:t>Примечание</a:t>
            </a:r>
            <a:r>
              <a:rPr lang="ru-RU" sz="1600" b="1" dirty="0"/>
              <a:t>: шапка и подписи желательны на каждой странице, или делается прошивка с подписями на наклейке с обратной стороны </a:t>
            </a:r>
          </a:p>
        </p:txBody>
      </p:sp>
    </p:spTree>
    <p:extLst>
      <p:ext uri="{BB962C8B-B14F-4D97-AF65-F5344CB8AC3E}">
        <p14:creationId xmlns:p14="http://schemas.microsoft.com/office/powerpoint/2010/main" val="425276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Согласно </a:t>
            </a:r>
            <a:r>
              <a:rPr lang="ru-RU" sz="1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Устава Профсоюза член </a:t>
            </a:r>
            <a:r>
              <a:rPr lang="ru-RU" sz="18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профорганиазции</a:t>
            </a:r>
            <a:r>
              <a:rPr lang="ru-RU" sz="1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имеет  право на защиту </a:t>
            </a:r>
            <a:r>
              <a:rPr lang="ru-RU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	Профсоюзом </a:t>
            </a:r>
            <a:r>
              <a:rPr lang="ru-RU" sz="1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его социально-трудовых прав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8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56792"/>
            <a:ext cx="8229600" cy="2229398"/>
          </a:xfrm>
          <a:solidFill>
            <a:srgbClr val="FFFFCC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/>
              <a:t> </a:t>
            </a:r>
          </a:p>
          <a:p>
            <a:pPr algn="r">
              <a:buNone/>
            </a:pPr>
            <a:r>
              <a:rPr lang="ru-RU" sz="4300" u="sng" dirty="0">
                <a:latin typeface="Times New Roman" pitchFamily="18" charset="0"/>
                <a:cs typeface="Times New Roman" pitchFamily="18" charset="0"/>
              </a:rPr>
              <a:t>В первичную  профсоюзную </a:t>
            </a:r>
            <a:r>
              <a:rPr lang="ru-RU" sz="4300" u="sng" dirty="0" smtClean="0">
                <a:latin typeface="Times New Roman" pitchFamily="18" charset="0"/>
                <a:cs typeface="Times New Roman" pitchFamily="18" charset="0"/>
              </a:rPr>
              <a:t>организацию </a:t>
            </a:r>
            <a:endParaRPr lang="ru-RU" sz="4300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300" i="1" dirty="0">
                <a:latin typeface="Times New Roman" pitchFamily="18" charset="0"/>
                <a:cs typeface="Times New Roman" pitchFamily="18" charset="0"/>
              </a:rPr>
              <a:t>наименование организации Профсоюза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r">
              <a:buNone/>
            </a:pP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т члена профсоюза 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(ф.и.о., должность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ЗАЯВЛЕНИЕ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Прошу рассмотреть вопрос о моем увольнении в связи с сокращением штатов.</a:t>
            </a:r>
          </a:p>
          <a:p>
            <a:pPr>
              <a:buNone/>
            </a:pPr>
            <a:r>
              <a:rPr lang="ru-RU" sz="5600" i="1" dirty="0">
                <a:latin typeface="Times New Roman" pitchFamily="18" charset="0"/>
                <a:cs typeface="Times New Roman" pitchFamily="18" charset="0"/>
              </a:rPr>
              <a:t>(далее следует подробное описание ситуации)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 </a:t>
            </a:r>
          </a:p>
          <a:p>
            <a:pPr>
              <a:buNone/>
            </a:pP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Дата								подпись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1472" y="3786190"/>
            <a:ext cx="8229600" cy="290037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algn="ctr"/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lang="ru-RU" sz="33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В Профсоюзе устанавливаются следующие сроки исполнения документов:</a:t>
            </a:r>
          </a:p>
          <a:p>
            <a:r>
              <a:rPr lang="ru-RU" sz="33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не более 5 дней</a:t>
            </a:r>
            <a:r>
              <a:rPr lang="ru-RU" sz="33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–  письма (заявления), не относящиеся к полномочиям комитета профсоюза, направляются по принадлежности; </a:t>
            </a:r>
          </a:p>
          <a:p>
            <a:endParaRPr lang="ru-RU" sz="3300" b="1" dirty="0" smtClean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3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не более 10 дней </a:t>
            </a:r>
            <a:r>
              <a:rPr lang="ru-RU" sz="33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- для писем вышестоящих профсоюзных органов и иных организаций;</a:t>
            </a:r>
          </a:p>
          <a:p>
            <a:endParaRPr lang="ru-RU" sz="3300" b="1" dirty="0" smtClean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3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безотлагательно, но не более 15 дней </a:t>
            </a:r>
            <a:r>
              <a:rPr lang="ru-RU" sz="33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- для предложений, заявлений и жалоб членов Профсоюза;</a:t>
            </a:r>
          </a:p>
          <a:p>
            <a:endParaRPr lang="ru-RU" sz="3300" b="1" dirty="0" smtClean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3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до 30 дней </a:t>
            </a:r>
            <a:r>
              <a:rPr lang="ru-RU" sz="33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- для документов, требующих изучения и проверки, подготовки справок и обоснований, а также рассмотрения и обсуждения их на собрании или заседании соответствующего выборного профсоюзного органа.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300" dirty="0" smtClean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3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 Как  </a:t>
            </a:r>
            <a:r>
              <a:rPr lang="ru-RU" sz="33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правило, на очередном заседании профсоюзного комитета или очередном профсоюзном </a:t>
            </a:r>
            <a:r>
              <a:rPr lang="ru-RU" sz="33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собрании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3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председатель </a:t>
            </a:r>
            <a:r>
              <a:rPr lang="ru-RU" sz="33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первичной организации Профсоюза информирует членов профсоюза о ходе </a:t>
            </a:r>
            <a:r>
              <a:rPr lang="ru-RU" sz="33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выполнении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3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предыдущих постановлений</a:t>
            </a:r>
            <a:r>
              <a:rPr lang="ru-RU" sz="33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010AB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solidFill>
                  <a:srgbClr val="010ABF"/>
                </a:solidFill>
              </a:rPr>
              <a:t>План работы профсоюзного комитета первичной профсоюзной организации</a:t>
            </a:r>
            <a:endParaRPr lang="ru-RU" sz="2000" dirty="0">
              <a:solidFill>
                <a:srgbClr val="010ABF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0728634"/>
              </p:ext>
            </p:extLst>
          </p:nvPr>
        </p:nvGraphicFramePr>
        <p:xfrm>
          <a:off x="357158" y="980728"/>
          <a:ext cx="8001056" cy="5613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0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802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№№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Наименование мероприятия</a:t>
                      </a:r>
                      <a:endParaRPr lang="ru-RU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Срок исполнения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Исполнитель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Примечание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380">
                <a:tc gridSpan="6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10ABF"/>
                          </a:solidFill>
                        </a:rPr>
                        <a:t>1. Вынести на рассмотрение профсоюзного собрания</a:t>
                      </a:r>
                      <a:endParaRPr lang="ru-RU" sz="1400" dirty="0">
                        <a:solidFill>
                          <a:srgbClr val="010ABF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822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1.1.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 ходе работы ППО</a:t>
                      </a:r>
                      <a:r>
                        <a:rPr lang="ru-RU" sz="1400" baseline="0" dirty="0" smtClean="0"/>
                        <a:t> и администрации учреждения по выполнению Условий КД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Январь-февраль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Председатель ППО,</a:t>
                      </a:r>
                    </a:p>
                    <a:p>
                      <a:r>
                        <a:rPr lang="ru-RU" sz="1400" dirty="0" smtClean="0"/>
                        <a:t>Члены</a:t>
                      </a:r>
                      <a:r>
                        <a:rPr lang="ru-RU" sz="1400" baseline="0" dirty="0" smtClean="0"/>
                        <a:t> комиссии по соц.партнерству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822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1.2.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 утверждении условий КД на 2019 г.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Январь-февраль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Председатель ППО,</a:t>
                      </a:r>
                    </a:p>
                    <a:p>
                      <a:r>
                        <a:rPr lang="ru-RU" sz="1400" dirty="0" smtClean="0"/>
                        <a:t>Члены</a:t>
                      </a:r>
                      <a:r>
                        <a:rPr lang="ru-RU" sz="1400" baseline="0" dirty="0" smtClean="0"/>
                        <a:t> комиссии по соц.партнерству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72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1.3.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 участии ППО в подготовке и проведении аттестации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Январь-февраль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Председатель ППО, профком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07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1.4.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 совместной работе ППО и администрации по созданию безопасных условий труда, контролю над выполнением действующего законодательства в вопросах ОТ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Январь-февраль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Председатель ППО, члены профкома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rgbClr val="010ABF"/>
                </a:solidFill>
              </a:rPr>
              <a:t>План работы профсоюзного комитета первичной профсоюзной организации(продолжение)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857251"/>
          <a:ext cx="8229600" cy="622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7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16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87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760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№№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Наименование мероприятия</a:t>
                      </a:r>
                      <a:endParaRPr lang="ru-RU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Срок исполнения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 Исполнитель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Примечание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169">
                <a:tc gridSpan="6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10ABF"/>
                          </a:solidFill>
                        </a:rPr>
                        <a:t>2.Организационно-массовая работа</a:t>
                      </a:r>
                      <a:endParaRPr lang="ru-RU" dirty="0">
                        <a:solidFill>
                          <a:srgbClr val="010ABF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7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2.1.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Провести сверку учета членов профсоюза, отметку</a:t>
                      </a:r>
                      <a:r>
                        <a:rPr lang="ru-RU" sz="1400" baseline="0" dirty="0" smtClean="0"/>
                        <a:t> уплаты профвзносов за 2018 г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Декабрь 2018-январь 2019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Председатель оргмассовой комиссии, члены комиссии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520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2.2.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Оформить уголок «Профсоюзная жизнь»,обеспечить своевременное информирование членов ППО о важнейших событиях в жизни профсоюза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Весь</a:t>
                      </a:r>
                      <a:r>
                        <a:rPr lang="ru-RU" sz="1400" baseline="0" dirty="0" smtClean="0"/>
                        <a:t> год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Председатель оргмассовой комиссии, члены комиссии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520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2.3.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продолжить работу по вовлечению в профсоюз работников предприятия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Весь</a:t>
                      </a:r>
                      <a:r>
                        <a:rPr lang="ru-RU" sz="1400" baseline="0" dirty="0" smtClean="0"/>
                        <a:t> год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Председатель ППО, председатель оргмассовой комиссии, члены комиссии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932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2.4.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Обеспечить своевременное рассмотрение письменных</a:t>
                      </a:r>
                      <a:r>
                        <a:rPr lang="ru-RU" sz="1400" baseline="0" dirty="0" smtClean="0"/>
                        <a:t> и устных заявлений членов ППО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Весь</a:t>
                      </a:r>
                      <a:r>
                        <a:rPr lang="ru-RU" sz="1400" baseline="0" dirty="0" smtClean="0"/>
                        <a:t> год</a:t>
                      </a:r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Председатель ППО, председатель оргмассовой комиссии, члены комиссии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rgbClr val="010ABF"/>
                </a:solidFill>
              </a:rPr>
              <a:t>План работы профсоюзного комитета первичной профсоюзной организации(продолжение)</a:t>
            </a:r>
            <a:endParaRPr lang="ru-RU" sz="1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785812"/>
          <a:ext cx="8229600" cy="6206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4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586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№№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Наименование мероприятия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Срок исполнения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Исполнитель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Примечание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174">
                <a:tc gridSpan="5"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10ABF"/>
                          </a:solidFill>
                        </a:rPr>
                        <a:t>3.Работа по защите социально-трудовых прав и профессиональных интересов членов</a:t>
                      </a:r>
                      <a:r>
                        <a:rPr lang="ru-RU" sz="1600" baseline="0" dirty="0" smtClean="0">
                          <a:solidFill>
                            <a:srgbClr val="010ABF"/>
                          </a:solidFill>
                        </a:rPr>
                        <a:t> ППО</a:t>
                      </a:r>
                      <a:endParaRPr lang="ru-RU" sz="1600" dirty="0">
                        <a:solidFill>
                          <a:srgbClr val="010ABF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3591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3.1.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Рассмотреть на заседании</a:t>
                      </a:r>
                      <a:r>
                        <a:rPr lang="ru-RU" sz="1200" baseline="0" dirty="0" smtClean="0"/>
                        <a:t> ПК и внести предложения о кандидатурах в состав комиссии по заключению КД от ППО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 мере необходимости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Председатель ППО, члены профкома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99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3.2.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Работа над КД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По мере необходимости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Председатель ППО, члены профкома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79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3.3.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Участие в общем собрании трудового коллектива по принятию КД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По мере необходимости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Председатель ППО, члены профкома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3591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3.4.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Обеспечить контроль за проведением аттестации в вопросах гласности, объективности оценки, защиты прав аттестуемых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 особому</a:t>
                      </a:r>
                      <a:r>
                        <a:rPr lang="ru-RU" sz="1200" baseline="0" dirty="0" smtClean="0"/>
                        <a:t> графику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Председатель ППО, члены комиссии по ОТ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279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3.5.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Обеспечить членам ППО оказание юридической, консультационной, материальной помощи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 мере обращения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Председатель ППО, члены профкома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174"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10ABF"/>
                          </a:solidFill>
                        </a:rPr>
                        <a:t>4. Культурно-массовые мероприятия</a:t>
                      </a:r>
                      <a:endParaRPr lang="ru-RU" sz="1200" dirty="0">
                        <a:solidFill>
                          <a:srgbClr val="010ABF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174"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10ABF"/>
                          </a:solidFill>
                        </a:rPr>
                        <a:t>5. Спортивные мероприятия</a:t>
                      </a:r>
                      <a:endParaRPr lang="ru-RU" sz="1200" dirty="0">
                        <a:solidFill>
                          <a:srgbClr val="010ABF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Регистрация документов профсоюзного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комитета</a:t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4800699"/>
              </p:ext>
            </p:extLst>
          </p:nvPr>
        </p:nvGraphicFramePr>
        <p:xfrm>
          <a:off x="500034" y="1654138"/>
          <a:ext cx="8034366" cy="1774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9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90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90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90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799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Дата и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 индекс документа</a:t>
                      </a: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Корреспондент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(кому адресован документ)</a:t>
                      </a: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Краткое содержание</a:t>
                      </a: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Количество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листов</a:t>
                      </a: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Исполнитель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Какой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входящий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номер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исполнен</a:t>
                      </a:r>
                    </a:p>
                  </a:txBody>
                  <a:tcPr marL="54927" marR="5492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4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         1</a:t>
                      </a: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           2</a:t>
                      </a: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           3</a:t>
                      </a: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            4</a:t>
                      </a: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4927" marR="5492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4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54927" marR="5492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4927" marR="5492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642910" y="1000108"/>
            <a:ext cx="82296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Форма журнала регистрации исходящей документации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42910" y="3999674"/>
            <a:ext cx="8001056" cy="653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Форма журнала регистрации входящей документации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3060867"/>
              </p:ext>
            </p:extLst>
          </p:nvPr>
        </p:nvGraphicFramePr>
        <p:xfrm>
          <a:off x="500034" y="4725144"/>
          <a:ext cx="8072495" cy="1872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4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4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4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4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37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Дата поступления и индекс документа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Корреспондент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(откуда поступил документ)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 дата и индекс документа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Краткое содержание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Резолюция или кому направлен документ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Отметка об исполнении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2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         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           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           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>
                          <a:latin typeface="Times New Roman"/>
                          <a:ea typeface="Times New Roman"/>
                        </a:rPr>
                        <a:t>            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2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0075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07524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</a:rPr>
              <a:t/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>ПЛАНИРОВАНИЕ </a:t>
            </a:r>
            <a:r>
              <a:rPr lang="ru-RU" b="1" dirty="0" smtClean="0">
                <a:solidFill>
                  <a:srgbClr val="00B0F0"/>
                </a:solidFill>
              </a:rPr>
              <a:t>РАБОТЫ по КД</a:t>
            </a:r>
            <a:r>
              <a:rPr lang="ru-RU" b="1" dirty="0" smtClean="0">
                <a:solidFill>
                  <a:srgbClr val="00B0F0"/>
                </a:solidFill>
              </a:rPr>
              <a:t> </a:t>
            </a:r>
            <a:r>
              <a:rPr lang="ru-RU" dirty="0" smtClean="0">
                <a:solidFill>
                  <a:srgbClr val="00B0F0"/>
                </a:solidFill>
              </a:rPr>
              <a:t/>
            </a:r>
            <a:br>
              <a:rPr lang="ru-RU" dirty="0" smtClean="0">
                <a:solidFill>
                  <a:srgbClr val="00B0F0"/>
                </a:solidFill>
              </a:rPr>
            </a:br>
            <a:endParaRPr lang="ru-RU" dirty="0">
              <a:solidFill>
                <a:srgbClr val="00B0F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857250"/>
          <a:ext cx="8229600" cy="5000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6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6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7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69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Направления работы и мероприятия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Ответственные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9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Ведение переговоров с работодателем по заключению коллективного договора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начало апреля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Председатель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ППО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09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Создание рабочей группы, обсуждение в коллективе итогов выполнения предыдущего КД, сбор предложений для подготовки нового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Комиссия по социально-трудовым вопросам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9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Организовать информацию о работе комиссии по подготовке КД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постоянно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Комиссия по информационной работе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9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Изучение финансового положения предприятия в настоящее время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Рабочая группа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73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 целях осуществления контроля по соблюдению сроков принятия КД, заслушать на расширенном заседании профкома комиссию и обсудить проект нового КД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Председатель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ППО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44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Вынести проект на обсуждение и принятие на конференцию (собрание) трудового коллектива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июнь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Рабочая группа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69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Регистрация КД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конец июня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Председатель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ППО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08840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115328" cy="9397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rgbClr val="0070C0"/>
                </a:solidFill>
              </a:rPr>
              <a:t>План контроля за выполнением коллективного договора</a:t>
            </a:r>
            <a:r>
              <a:rPr lang="ru-RU" sz="3100" dirty="0" smtClean="0">
                <a:solidFill>
                  <a:srgbClr val="0070C0"/>
                </a:solidFill>
              </a:rPr>
              <a:t/>
            </a:r>
            <a:br>
              <a:rPr lang="ru-RU" sz="3100" dirty="0" smtClean="0">
                <a:solidFill>
                  <a:srgbClr val="0070C0"/>
                </a:solidFill>
              </a:rPr>
            </a:br>
            <a:r>
              <a:rPr lang="ru-RU" sz="2700" dirty="0" smtClean="0"/>
              <a:t>в (наименование учреждения) на 2024 г</a:t>
            </a:r>
            <a:endParaRPr lang="ru-RU" sz="27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7" y="1071547"/>
          <a:ext cx="8329643" cy="5698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2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1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6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25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Мероприятия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срок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ответственный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Примечание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Проверить ознакомление всех работников с содержанием коллективного договора под роспись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январь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Проверить факт ознакомления с коллективным договором вновь поступающих работников до заключения трудового договора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апрель,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ноябрь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51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Уведомлять работодателя не позднее чем за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месяц о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вопросах, которые будут проверяться, с истребованием необходимой информации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постоянно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2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Проверить (с составлением актов) соблюдение работодателем коллективного договора: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разделов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 и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4,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разделов 5. и 6.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Приложений № 1 и 5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полностью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кд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приложений к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нему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Май июнь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сентябрь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ноябрь-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-декабрь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08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Доводить результаты контроля выполнения коллективного договора (с предоставлением акта или справки) до руководителя (письменно) не позднее 3-х дней по окончании проверки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постоянно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Контролировать получение от работодателя ответа об  устранении выявленных нарушений в течение 7-ми дней (ст. 370 ТК РФ)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постоянно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Обсуждать на заседании профкома результаты контроля выполнения коллективного договора и реагирования работодателя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июнь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декабрь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27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Довести результаты выполнения коллективного договора до коллектива организации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декабрь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Примечание: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2900" b="1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Конкретная  система  работы с документами  профсоюзной организации  закрепляется в следующих документах:</a:t>
            </a:r>
          </a:p>
          <a:p>
            <a:r>
              <a:rPr lang="ru-RU" sz="28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Устав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Профсоюза, </a:t>
            </a:r>
            <a:r>
              <a:rPr lang="ru-RU" sz="28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Устав </a:t>
            </a:r>
            <a:r>
              <a:rPr lang="ru-RU" sz="2800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ППО </a:t>
            </a:r>
          </a:p>
          <a:p>
            <a:r>
              <a:rPr lang="ru-RU" sz="29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Федеральный закон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от 20.02.95 №24-ФЗ «Об информации, информатизации и защите информации»</a:t>
            </a:r>
          </a:p>
          <a:p>
            <a:r>
              <a:rPr lang="ru-RU" sz="29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Федеральный закон 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от 27.12.02 №184- ФЗ «О техническом регулировании»</a:t>
            </a:r>
          </a:p>
          <a:p>
            <a:pPr lvl="0"/>
            <a:r>
              <a:rPr lang="ru-RU" dirty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ГОСТ Р </a:t>
            </a:r>
            <a:r>
              <a:rPr lang="ru-RU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7.0.97-2016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. Унифицированная система документации. Унифицированная система организационно-распорядительной документации. Требования  к оформлению документов</a:t>
            </a:r>
          </a:p>
          <a:p>
            <a:r>
              <a:rPr lang="ru-RU" sz="2800" dirty="0" smtClean="0">
                <a:solidFill>
                  <a:srgbClr val="010ABF"/>
                </a:solidFill>
                <a:latin typeface="Times New Roman" pitchFamily="18" charset="0"/>
                <a:cs typeface="Times New Roman" pitchFamily="18" charset="0"/>
              </a:rPr>
              <a:t>Гражданский кодекс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Глава 9.1. РЕШЕНИЯ СОБРАНИЙ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(введена Федеральным законом от 07.05.2013 N 100-ФЗ)</a:t>
            </a:r>
          </a:p>
          <a:p>
            <a:pPr lvl="0"/>
            <a:endParaRPr lang="ru-RU" sz="2800" b="1" dirty="0" smtClean="0">
              <a:solidFill>
                <a:srgbClr val="010AB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81304" y="2551837"/>
            <a:ext cx="43813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</a:t>
            </a:r>
            <a:br>
              <a:rPr lang="ru-RU" sz="5400" b="1" cap="none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b="1" cap="none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sz="5400" b="1" cap="none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18588</TotalTime>
  <Words>4486</Words>
  <Application>Microsoft Office PowerPoint</Application>
  <PresentationFormat>Экран (4:3)</PresentationFormat>
  <Paragraphs>1073</Paragraphs>
  <Slides>44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1" baseType="lpstr">
      <vt:lpstr>Arial</vt:lpstr>
      <vt:lpstr>Calibri</vt:lpstr>
      <vt:lpstr>Century Gothic</vt:lpstr>
      <vt:lpstr>Times New Roman</vt:lpstr>
      <vt:lpstr>Wingdings</vt:lpstr>
      <vt:lpstr>Wingdings 3</vt:lpstr>
      <vt:lpstr>Легкий дым</vt:lpstr>
      <vt:lpstr>Делопроизводство профсоюзной организации     документ в переводе с лат.   означает  «способ доказательства, свидетельство»</vt:lpstr>
      <vt:lpstr>Презентация PowerPoint</vt:lpstr>
      <vt:lpstr>Презентация PowerPoint</vt:lpstr>
      <vt:lpstr>ПРИМЕРНЫЙ ПЕРЕЧЕНЬ ДЕЛ ПРОФСОЮЗНОЙ       ОРГАНИЗАЦИИ  </vt:lpstr>
      <vt:lpstr>ПРИМЕРНЫЙ ПЕРЕЧЕНЬ ДЕЛ ПРОФСОЮЗНОЙ     ОРГАНИЗАЦИИ </vt:lpstr>
      <vt:lpstr> ПРИМЕРНЫЙ ПЕРЕЧЕНЬ ДЕЛ ПРОФСОЮЗНОЙ ОРГАНИЗАЦИИ </vt:lpstr>
      <vt:lpstr> ПРИМЕРНЫЙ ПЕРЕЧЕНЬ ДЕЛ ПРОФСОЮЗНОЙ ОРГАНИЗАЦИИ </vt:lpstr>
      <vt:lpstr> Примерная номенклатура дел </vt:lpstr>
      <vt:lpstr>Классификация документов: </vt:lpstr>
      <vt:lpstr>1.Организационные и нормативно-уставные документы:</vt:lpstr>
      <vt:lpstr>2. Распорядительные (управленческие) документы</vt:lpstr>
      <vt:lpstr> 3.Информационно-справочные документы: </vt:lpstr>
      <vt:lpstr>Обладать юридической силой документ будет  только в том    случае, если он основан на  действующем законодательстве.</vt:lpstr>
      <vt:lpstr>Презентация PowerPoint</vt:lpstr>
      <vt:lpstr>Презентация PowerPoint</vt:lpstr>
      <vt:lpstr>Примерные образцы оформления протоколов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Порядок оформления писем</vt:lpstr>
      <vt:lpstr>Порядок оформления писем   </vt:lpstr>
      <vt:lpstr>ОБРАЗЦЫ БЛАНКОВ ПИСЕМ ОРГАНИЗАЦИИ</vt:lpstr>
      <vt:lpstr>Письма подразделяются на два вида: инициативные  и служебные.</vt:lpstr>
      <vt:lpstr>Презентация PowerPoint</vt:lpstr>
      <vt:lpstr>Порядок оформления заявлений членов профсоюза   </vt:lpstr>
      <vt:lpstr>Образец Акт сверки наличия, находящихся у работодателя, заявлений членов профсоюза на удержание членских профсоюзных взносов  </vt:lpstr>
      <vt:lpstr> Согласно Устава Профсоюза член профорганиазции имеет  право на защиту   Профсоюзом его социально-трудовых прав.       </vt:lpstr>
      <vt:lpstr>План работы профсоюзного комитета первичной профсоюзной организации</vt:lpstr>
      <vt:lpstr>План работы профсоюзного комитета первичной профсоюзной организации(продолжение)</vt:lpstr>
      <vt:lpstr>План работы профсоюзного комитета первичной профсоюзной организации(продолжение)</vt:lpstr>
      <vt:lpstr>Регистрация документов профсоюзного комитета </vt:lpstr>
      <vt:lpstr> ПЛАНИРОВАНИЕ РАБОТЫ по КД  </vt:lpstr>
      <vt:lpstr>План контроля за выполнением коллективного договора в (наименование учреждения) на 2024 г</vt:lpstr>
      <vt:lpstr>Примечание:</vt:lpstr>
      <vt:lpstr>Презентация PowerPoint</vt:lpstr>
    </vt:vector>
  </TitlesOfParts>
  <Company>febras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Делопроизводство профсоюзной организации</dc:title>
  <dc:creator>Агафонова Виктория Михайловна</dc:creator>
  <cp:lastModifiedBy>Агафонова Виктория Михайловна</cp:lastModifiedBy>
  <cp:revision>341</cp:revision>
  <dcterms:created xsi:type="dcterms:W3CDTF">2016-04-26T06:55:10Z</dcterms:created>
  <dcterms:modified xsi:type="dcterms:W3CDTF">2023-09-19T03:00:24Z</dcterms:modified>
</cp:coreProperties>
</file>